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66" r:id="rId3"/>
    <p:sldId id="257" r:id="rId4"/>
    <p:sldId id="258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lineChart>
        <c:grouping val="standard"/>
        <c:ser>
          <c:idx val="0"/>
          <c:order val="0"/>
          <c:tx>
            <c:strRef>
              <c:f>'Sheet1'!$B$1</c:f>
              <c:strCache>
                <c:ptCount val="1"/>
                <c:pt idx="0">
                  <c:v>Saturn</c:v>
                </c:pt>
              </c:strCache>
            </c:strRef>
          </c:tx>
          <c:marker>
            <c:symbol val="none"/>
          </c:marker>
          <c:cat>
            <c:strRef>
              <c:f>'Sheet1'!$A$2:$A$4</c:f>
              <c:strCache>
                <c:ptCount val="3"/>
                <c:pt idx="0">
                  <c:v>Year 1</c:v>
                </c:pt>
                <c:pt idx="1">
                  <c:v>Year 2</c:v>
                </c:pt>
                <c:pt idx="2">
                  <c:v>Year 3</c:v>
                </c:pt>
              </c:strCache>
            </c:strRef>
          </c:cat>
          <c:val>
            <c:numRef>
              <c:f>'Sheet1'!$B$2:$B$4</c:f>
              <c:numCache>
                <c:formatCode>General</c:formatCode>
                <c:ptCount val="3"/>
                <c:pt idx="0">
                  <c:v>2876</c:v>
                </c:pt>
                <c:pt idx="1">
                  <c:v>5752</c:v>
                </c:pt>
                <c:pt idx="2">
                  <c:v>8628</c:v>
                </c:pt>
              </c:numCache>
            </c:numRef>
          </c:val>
        </c:ser>
        <c:ser>
          <c:idx val="1"/>
          <c:order val="1"/>
          <c:tx>
            <c:strRef>
              <c:f>'Sheet1'!$C$1</c:f>
              <c:strCache>
                <c:ptCount val="1"/>
                <c:pt idx="0">
                  <c:v>Honda</c:v>
                </c:pt>
              </c:strCache>
            </c:strRef>
          </c:tx>
          <c:marker>
            <c:symbol val="none"/>
          </c:marker>
          <c:cat>
            <c:strRef>
              <c:f>'Sheet1'!$A$2:$A$4</c:f>
              <c:strCache>
                <c:ptCount val="3"/>
                <c:pt idx="0">
                  <c:v>Year 1</c:v>
                </c:pt>
                <c:pt idx="1">
                  <c:v>Year 2</c:v>
                </c:pt>
                <c:pt idx="2">
                  <c:v>Year 3</c:v>
                </c:pt>
              </c:strCache>
            </c:strRef>
          </c:cat>
          <c:val>
            <c:numRef>
              <c:f>'Sheet1'!$C$2:$C$4</c:f>
              <c:numCache>
                <c:formatCode>General</c:formatCode>
                <c:ptCount val="3"/>
                <c:pt idx="0">
                  <c:v>5654</c:v>
                </c:pt>
                <c:pt idx="1">
                  <c:v>11308</c:v>
                </c:pt>
                <c:pt idx="2">
                  <c:v>16961</c:v>
                </c:pt>
              </c:numCache>
            </c:numRef>
          </c:val>
        </c:ser>
        <c:marker val="1"/>
        <c:axId val="53021696"/>
        <c:axId val="54469376"/>
      </c:lineChart>
      <c:catAx>
        <c:axId val="53021696"/>
        <c:scaling>
          <c:orientation val="minMax"/>
        </c:scaling>
        <c:axPos val="b"/>
        <c:tickLblPos val="nextTo"/>
        <c:crossAx val="54469376"/>
        <c:crosses val="autoZero"/>
        <c:auto val="1"/>
        <c:lblAlgn val="ctr"/>
        <c:lblOffset val="100"/>
      </c:catAx>
      <c:valAx>
        <c:axId val="54469376"/>
        <c:scaling>
          <c:orientation val="minMax"/>
        </c:scaling>
        <c:axPos val="l"/>
        <c:majorGridlines/>
        <c:numFmt formatCode="General" sourceLinked="1"/>
        <c:tickLblPos val="nextTo"/>
        <c:crossAx val="53021696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82BE9C7-1245-4F11-9B86-50457B0B0819}" type="datetimeFigureOut">
              <a:rPr lang="en-US" smtClean="0"/>
              <a:pPr/>
              <a:t>5/2/2010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0DDC40AE-7A26-4CC7-BF60-6BB8E28BE06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BE9C7-1245-4F11-9B86-50457B0B0819}" type="datetimeFigureOut">
              <a:rPr lang="en-US" smtClean="0"/>
              <a:pPr/>
              <a:t>5/2/2010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C40AE-7A26-4CC7-BF60-6BB8E28BE06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BE9C7-1245-4F11-9B86-50457B0B0819}" type="datetimeFigureOut">
              <a:rPr lang="en-US" smtClean="0"/>
              <a:pPr/>
              <a:t>5/2/2010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C40AE-7A26-4CC7-BF60-6BB8E28BE06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82BE9C7-1245-4F11-9B86-50457B0B0819}" type="datetimeFigureOut">
              <a:rPr lang="en-US" smtClean="0"/>
              <a:pPr/>
              <a:t>5/2/2010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DDC40AE-7A26-4CC7-BF60-6BB8E28BE06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82BE9C7-1245-4F11-9B86-50457B0B0819}" type="datetimeFigureOut">
              <a:rPr lang="en-US" smtClean="0"/>
              <a:pPr/>
              <a:t>5/2/2010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0DDC40AE-7A26-4CC7-BF60-6BB8E28BE06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BE9C7-1245-4F11-9B86-50457B0B0819}" type="datetimeFigureOut">
              <a:rPr lang="en-US" smtClean="0"/>
              <a:pPr/>
              <a:t>5/2/2010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C40AE-7A26-4CC7-BF60-6BB8E28BE06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BE9C7-1245-4F11-9B86-50457B0B0819}" type="datetimeFigureOut">
              <a:rPr lang="en-US" smtClean="0"/>
              <a:pPr/>
              <a:t>5/2/2010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C40AE-7A26-4CC7-BF60-6BB8E28BE06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82BE9C7-1245-4F11-9B86-50457B0B0819}" type="datetimeFigureOut">
              <a:rPr lang="en-US" smtClean="0"/>
              <a:pPr/>
              <a:t>5/2/2010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DDC40AE-7A26-4CC7-BF60-6BB8E28BE06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BE9C7-1245-4F11-9B86-50457B0B0819}" type="datetimeFigureOut">
              <a:rPr lang="en-US" smtClean="0"/>
              <a:pPr/>
              <a:t>5/2/2010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C40AE-7A26-4CC7-BF60-6BB8E28BE06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82BE9C7-1245-4F11-9B86-50457B0B0819}" type="datetimeFigureOut">
              <a:rPr lang="en-US" smtClean="0"/>
              <a:pPr/>
              <a:t>5/2/2010</a:t>
            </a:fld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DDC40AE-7A26-4CC7-BF60-6BB8E28BE06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82BE9C7-1245-4F11-9B86-50457B0B0819}" type="datetimeFigureOut">
              <a:rPr lang="en-US" smtClean="0"/>
              <a:pPr/>
              <a:t>5/2/2010</a:t>
            </a:fld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DDC40AE-7A26-4CC7-BF60-6BB8E28BE06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82BE9C7-1245-4F11-9B86-50457B0B0819}" type="datetimeFigureOut">
              <a:rPr lang="en-US" smtClean="0"/>
              <a:pPr/>
              <a:t>5/2/2010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DDC40AE-7A26-4CC7-BF60-6BB8E28BE06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2600" y="533400"/>
            <a:ext cx="5486400" cy="762000"/>
          </a:xfrm>
        </p:spPr>
        <p:txBody>
          <a:bodyPr/>
          <a:lstStyle/>
          <a:p>
            <a:r>
              <a:rPr lang="en-US" dirty="0" smtClean="0">
                <a:latin typeface="Trebuchet MS" pitchFamily="34" charset="0"/>
              </a:rPr>
              <a:t>To Buy or Repair?</a:t>
            </a:r>
            <a:endParaRPr lang="en-US" dirty="0">
              <a:latin typeface="Trebuchet MS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124200"/>
            <a:ext cx="6705600" cy="914400"/>
          </a:xfrm>
        </p:spPr>
        <p:txBody>
          <a:bodyPr>
            <a:normAutofit/>
          </a:bodyPr>
          <a:lstStyle/>
          <a:p>
            <a:pPr algn="ctr"/>
            <a:r>
              <a:rPr lang="en-US" sz="2000" dirty="0" smtClean="0">
                <a:latin typeface="Trebuchet MS" pitchFamily="34" charset="0"/>
              </a:rPr>
              <a:t>Comparing the Cost of Buying a New Car to </a:t>
            </a:r>
          </a:p>
          <a:p>
            <a:pPr algn="ctr"/>
            <a:r>
              <a:rPr lang="en-US" sz="2000" dirty="0" smtClean="0">
                <a:latin typeface="Trebuchet MS" pitchFamily="34" charset="0"/>
              </a:rPr>
              <a:t>Repairing My Old One</a:t>
            </a:r>
          </a:p>
          <a:p>
            <a:endParaRPr lang="en-US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6324600" y="5934670"/>
            <a:ext cx="2819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  <a:latin typeface="Trebuchet MS" pitchFamily="34" charset="0"/>
              </a:rPr>
              <a:t>Anna Deakins</a:t>
            </a:r>
          </a:p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  <a:latin typeface="Trebuchet MS" pitchFamily="34" charset="0"/>
              </a:rPr>
              <a:t>Math 1030 Final Project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457200"/>
            <a:ext cx="7772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Trebuchet MS" pitchFamily="34" charset="0"/>
              </a:rPr>
              <a:t>By choosing to repair the Saturn, over three years I could save:</a:t>
            </a:r>
            <a:endParaRPr lang="en-US" dirty="0">
              <a:latin typeface="Trebuchet MS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90800" y="1143000"/>
            <a:ext cx="373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Trebuchet MS" pitchFamily="34" charset="0"/>
              </a:rPr>
              <a:t>$8,336.64</a:t>
            </a:r>
            <a:endParaRPr lang="en-US" dirty="0">
              <a:latin typeface="Trebuchet MS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09800" y="22860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81000" y="2133600"/>
            <a:ext cx="815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Trebuchet MS" pitchFamily="34" charset="0"/>
              </a:rPr>
              <a:t>But, the peace of mind I will get from having a reliable car in good repair is</a:t>
            </a:r>
            <a:endParaRPr lang="en-US" dirty="0">
              <a:latin typeface="Trebuchet MS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0" y="3200400"/>
            <a:ext cx="281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Trebuchet MS" pitchFamily="34" charset="0"/>
              </a:rPr>
              <a:t>Priceless</a:t>
            </a:r>
            <a:endParaRPr lang="en-US" dirty="0">
              <a:latin typeface="Trebuchet M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  <p:bldP spid="7" grpId="0" build="allAtOnce"/>
      <p:bldP spid="8" grpId="0" build="allAtOnce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304800"/>
            <a:ext cx="5181600" cy="563562"/>
          </a:xfrm>
        </p:spPr>
        <p:txBody>
          <a:bodyPr/>
          <a:lstStyle/>
          <a:p>
            <a:pPr algn="ctr"/>
            <a:r>
              <a:rPr lang="en-US" dirty="0" smtClean="0">
                <a:latin typeface="Trebuchet MS" pitchFamily="34" charset="0"/>
              </a:rPr>
              <a:t>1999 Saturn SC1	</a:t>
            </a:r>
            <a:endParaRPr lang="en-US" dirty="0"/>
          </a:p>
        </p:txBody>
      </p:sp>
      <p:pic>
        <p:nvPicPr>
          <p:cNvPr id="3" name="Picture 2" descr="C:\Users\Owner\AppData\Local\Microsoft\Windows\Temporary Internet Files\Content.Word\100_1984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24200" y="1752600"/>
            <a:ext cx="28956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3886200" y="45720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rebuchet MS" pitchFamily="34" charset="0"/>
              </a:rPr>
              <a:t>145,000 miles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828800" y="5943600"/>
            <a:ext cx="571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Trebuchet MS" pitchFamily="34" charset="0"/>
              </a:rPr>
              <a:t>Please note the duct tape used to hold it together</a:t>
            </a:r>
            <a:endParaRPr lang="en-US" dirty="0">
              <a:latin typeface="Trebuchet M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  <p:bldP spid="5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533400" y="152400"/>
            <a:ext cx="6781800" cy="762000"/>
          </a:xfrm>
        </p:spPr>
        <p:txBody>
          <a:bodyPr/>
          <a:lstStyle/>
          <a:p>
            <a:r>
              <a:rPr lang="en-US" dirty="0" smtClean="0">
                <a:latin typeface="Trebuchet MS" pitchFamily="34" charset="0"/>
              </a:rPr>
              <a:t>Needed Repairs</a:t>
            </a:r>
            <a:endParaRPr lang="en-US" dirty="0">
              <a:latin typeface="Trebuchet MS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type="body" idx="4294967295"/>
          </p:nvPr>
        </p:nvSpPr>
        <p:spPr>
          <a:xfrm>
            <a:off x="838200" y="1295400"/>
            <a:ext cx="6858000" cy="4495800"/>
          </a:xfrm>
        </p:spPr>
        <p:txBody>
          <a:bodyPr>
            <a:normAutofit/>
          </a:bodyPr>
          <a:lstStyle/>
          <a:p>
            <a:pPr lvl="0"/>
            <a:r>
              <a:rPr lang="en-US" sz="1600" dirty="0" smtClean="0">
                <a:latin typeface="Trebuchet MS" pitchFamily="34" charset="0"/>
              </a:rPr>
              <a:t>Spark plugs			$8/plug x 4 plugs = $32</a:t>
            </a:r>
          </a:p>
          <a:p>
            <a:pPr lvl="0"/>
            <a:r>
              <a:rPr lang="en-US" sz="1600" dirty="0" smtClean="0">
                <a:latin typeface="Trebuchet MS" pitchFamily="34" charset="0"/>
              </a:rPr>
              <a:t>Spark plug wires			$17.00</a:t>
            </a:r>
          </a:p>
          <a:p>
            <a:pPr lvl="0"/>
            <a:r>
              <a:rPr lang="en-US" sz="1600" dirty="0" smtClean="0">
                <a:latin typeface="Trebuchet MS" pitchFamily="34" charset="0"/>
              </a:rPr>
              <a:t>Tires				$59.99/tire x 4 tires = $240.00</a:t>
            </a:r>
          </a:p>
          <a:p>
            <a:pPr lvl="0"/>
            <a:r>
              <a:rPr lang="en-US" sz="1600" dirty="0" smtClean="0">
                <a:latin typeface="Trebuchet MS" pitchFamily="34" charset="0"/>
              </a:rPr>
              <a:t>Replacement wheel rim		$65.00 (used)</a:t>
            </a:r>
          </a:p>
          <a:p>
            <a:pPr lvl="0"/>
            <a:r>
              <a:rPr lang="en-US" sz="1600" dirty="0" smtClean="0">
                <a:latin typeface="Trebuchet MS" pitchFamily="34" charset="0"/>
              </a:rPr>
              <a:t>Alignment			$81.00</a:t>
            </a:r>
          </a:p>
          <a:p>
            <a:pPr lvl="0"/>
            <a:r>
              <a:rPr lang="en-US" sz="1600" dirty="0" smtClean="0">
                <a:latin typeface="Trebuchet MS" pitchFamily="34" charset="0"/>
              </a:rPr>
              <a:t>EGR valve			$115.00</a:t>
            </a:r>
          </a:p>
          <a:p>
            <a:pPr lvl="0"/>
            <a:r>
              <a:rPr lang="en-US" sz="1600" dirty="0" smtClean="0">
                <a:latin typeface="Trebuchet MS" pitchFamily="34" charset="0"/>
              </a:rPr>
              <a:t>Brakes (shoes and rotors/drums)	$592.62</a:t>
            </a:r>
          </a:p>
          <a:p>
            <a:pPr lvl="0"/>
            <a:r>
              <a:rPr lang="en-US" sz="1600" dirty="0" smtClean="0">
                <a:latin typeface="Trebuchet MS" pitchFamily="34" charset="0"/>
              </a:rPr>
              <a:t>Purolator fuel filter		$79.99</a:t>
            </a:r>
          </a:p>
          <a:p>
            <a:pPr lvl="0"/>
            <a:r>
              <a:rPr lang="en-US" sz="1600" dirty="0" smtClean="0">
                <a:latin typeface="Trebuchet MS" pitchFamily="34" charset="0"/>
              </a:rPr>
              <a:t>O2 sensor replacement		$61.49</a:t>
            </a:r>
          </a:p>
          <a:p>
            <a:pPr lvl="0"/>
            <a:r>
              <a:rPr lang="en-US" sz="1600" dirty="0" smtClean="0">
                <a:latin typeface="Trebuchet MS" pitchFamily="34" charset="0"/>
              </a:rPr>
              <a:t>Front and rear shocks and struts	$510.72</a:t>
            </a:r>
          </a:p>
          <a:p>
            <a:pPr lvl="0"/>
            <a:r>
              <a:rPr lang="en-US" sz="1600" dirty="0" smtClean="0">
                <a:latin typeface="Trebuchet MS" pitchFamily="34" charset="0"/>
              </a:rPr>
              <a:t>Power flush on the radiator	$80.00</a:t>
            </a:r>
          </a:p>
          <a:p>
            <a:pPr lvl="0"/>
            <a:r>
              <a:rPr lang="en-US" sz="1600" dirty="0" smtClean="0">
                <a:latin typeface="Trebuchet MS" pitchFamily="34" charset="0"/>
              </a:rPr>
              <a:t>Transmission fluid flush		$89.95</a:t>
            </a:r>
            <a:endParaRPr lang="en-US" sz="1600" b="1" dirty="0" smtClean="0">
              <a:latin typeface="Trebuchet MS" pitchFamily="34" charset="0"/>
            </a:endParaRPr>
          </a:p>
          <a:p>
            <a:pPr lvl="0">
              <a:buNone/>
            </a:pPr>
            <a:endParaRPr lang="en-US" sz="15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838200" y="5791200"/>
            <a:ext cx="632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		     </a:t>
            </a:r>
            <a:r>
              <a:rPr lang="en-US" b="1" dirty="0" smtClean="0">
                <a:latin typeface="Trebuchet MS" pitchFamily="34" charset="0"/>
              </a:rPr>
              <a:t>Total:  $1,964.77</a:t>
            </a:r>
            <a:endParaRPr lang="en-US" dirty="0">
              <a:latin typeface="Trebuchet M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15962"/>
          </a:xfrm>
        </p:spPr>
        <p:txBody>
          <a:bodyPr/>
          <a:lstStyle/>
          <a:p>
            <a:r>
              <a:rPr lang="en-US" dirty="0" smtClean="0">
                <a:latin typeface="Trebuchet MS" pitchFamily="34" charset="0"/>
              </a:rPr>
              <a:t>2008 Honda Civic EX 4D Sedan</a:t>
            </a:r>
            <a:endParaRPr lang="en-US" dirty="0">
              <a:latin typeface="Trebuchet MS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2971800" y="3962400"/>
            <a:ext cx="2667000" cy="1143000"/>
          </a:xfrm>
        </p:spPr>
        <p:txBody>
          <a:bodyPr>
            <a:normAutofit/>
          </a:bodyPr>
          <a:lstStyle/>
          <a:p>
            <a:r>
              <a:rPr lang="en-US" sz="1800" dirty="0" smtClean="0">
                <a:latin typeface="Trebuchet MS" pitchFamily="34" charset="0"/>
              </a:rPr>
              <a:t>8,000 miles</a:t>
            </a:r>
          </a:p>
          <a:p>
            <a:r>
              <a:rPr lang="en-US" sz="1800" dirty="0" smtClean="0">
                <a:latin typeface="Trebuchet MS" pitchFamily="34" charset="0"/>
              </a:rPr>
              <a:t>25 city/36 highway</a:t>
            </a:r>
            <a:endParaRPr lang="en-US" sz="1800" dirty="0">
              <a:latin typeface="Trebuchet MS" pitchFamily="34" charset="0"/>
            </a:endParaRPr>
          </a:p>
        </p:txBody>
      </p:sp>
      <p:pic>
        <p:nvPicPr>
          <p:cNvPr id="4" name="Picture 3" descr="6165067-4-3-7f93978b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048000" y="1600200"/>
            <a:ext cx="2493513" cy="186330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124200" y="5638800"/>
            <a:ext cx="29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Trebuchet MS" pitchFamily="34" charset="0"/>
              </a:rPr>
              <a:t>Total: $18,599.00</a:t>
            </a:r>
            <a:endParaRPr lang="en-US" b="1" dirty="0">
              <a:latin typeface="Trebuchet M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7" grpId="0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Trebuchet MS" pitchFamily="34" charset="0"/>
              </a:rPr>
              <a:t>Loans</a:t>
            </a:r>
            <a:br>
              <a:rPr lang="en-US" dirty="0" smtClean="0">
                <a:latin typeface="Trebuchet MS" pitchFamily="34" charset="0"/>
              </a:rPr>
            </a:br>
            <a:r>
              <a:rPr lang="en-US" dirty="0" smtClean="0">
                <a:latin typeface="Trebuchet MS" pitchFamily="34" charset="0"/>
              </a:rPr>
              <a:t>America First Credit Union</a:t>
            </a:r>
            <a:endParaRPr lang="en-US" dirty="0">
              <a:latin typeface="Trebuchet MS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2"/>
          </p:nvPr>
        </p:nvSpPr>
        <p:spPr>
          <a:xfrm>
            <a:off x="457200" y="3657600"/>
            <a:ext cx="3657600" cy="2286000"/>
          </a:xfrm>
        </p:spPr>
        <p:txBody>
          <a:bodyPr/>
          <a:lstStyle/>
          <a:p>
            <a:pPr algn="ctr">
              <a:buNone/>
            </a:pPr>
            <a:r>
              <a:rPr lang="en-US" sz="1600" dirty="0" smtClean="0">
                <a:latin typeface="Trebuchet MS" pitchFamily="34" charset="0"/>
              </a:rPr>
              <a:t>12%, 5 year, fixed</a:t>
            </a:r>
          </a:p>
          <a:p>
            <a:pPr algn="ctr">
              <a:buNone/>
            </a:pPr>
            <a:endParaRPr lang="en-US" sz="1600" dirty="0" smtClean="0">
              <a:latin typeface="Trebuchet MS" pitchFamily="34" charset="0"/>
            </a:endParaRPr>
          </a:p>
          <a:p>
            <a:pPr>
              <a:buNone/>
            </a:pPr>
            <a:r>
              <a:rPr lang="en-US" sz="1600" dirty="0" smtClean="0">
                <a:latin typeface="Trebuchet MS" pitchFamily="34" charset="0"/>
              </a:rPr>
              <a:t>                </a:t>
            </a:r>
            <a:r>
              <a:rPr lang="en-US" sz="1600" u="sng" dirty="0" smtClean="0">
                <a:latin typeface="Trebuchet MS" pitchFamily="34" charset="0"/>
              </a:rPr>
              <a:t>2,100 x (.12/12)</a:t>
            </a:r>
          </a:p>
          <a:p>
            <a:pPr algn="ctr">
              <a:buNone/>
            </a:pPr>
            <a:r>
              <a:rPr lang="en-US" sz="1600" dirty="0" smtClean="0">
                <a:latin typeface="Trebuchet MS" pitchFamily="34" charset="0"/>
              </a:rPr>
              <a:t>        1 – (1 + [.12/12]) </a:t>
            </a:r>
            <a:r>
              <a:rPr lang="en-US" sz="1600" baseline="30000" dirty="0" smtClean="0">
                <a:latin typeface="Trebuchet MS" pitchFamily="34" charset="0"/>
              </a:rPr>
              <a:t>-12 x 5</a:t>
            </a:r>
          </a:p>
          <a:p>
            <a:pPr>
              <a:buNone/>
            </a:pPr>
            <a:endParaRPr lang="en-US" sz="1600" baseline="30000" dirty="0" smtClean="0">
              <a:latin typeface="Trebuchet MS" pitchFamily="34" charset="0"/>
            </a:endParaRPr>
          </a:p>
          <a:p>
            <a:pPr>
              <a:buNone/>
            </a:pPr>
            <a:r>
              <a:rPr lang="en-US" sz="1600" baseline="30000" dirty="0" smtClean="0">
                <a:latin typeface="Trebuchet MS" pitchFamily="34" charset="0"/>
              </a:rPr>
              <a:t> </a:t>
            </a:r>
            <a:r>
              <a:rPr lang="en-US" sz="1600" dirty="0" smtClean="0">
                <a:latin typeface="Trebuchet MS" pitchFamily="34" charset="0"/>
              </a:rPr>
              <a:t>                  </a:t>
            </a:r>
            <a:r>
              <a:rPr lang="en-US" sz="1600" b="1" dirty="0" smtClean="0">
                <a:latin typeface="Trebuchet MS" pitchFamily="34" charset="0"/>
              </a:rPr>
              <a:t>$46.66/mo</a:t>
            </a:r>
            <a:endParaRPr lang="en-US" sz="1600" dirty="0" smtClean="0">
              <a:latin typeface="Trebuchet MS" pitchFamily="34" charset="0"/>
            </a:endParaRPr>
          </a:p>
          <a:p>
            <a:pPr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4"/>
          </p:nvPr>
        </p:nvSpPr>
        <p:spPr>
          <a:xfrm>
            <a:off x="4343400" y="3581400"/>
            <a:ext cx="3657600" cy="22860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1600" dirty="0" smtClean="0">
                <a:latin typeface="Trebuchet MS" pitchFamily="34" charset="0"/>
              </a:rPr>
              <a:t>5.49%, 7 year, fixed</a:t>
            </a:r>
          </a:p>
          <a:p>
            <a:pPr algn="ctr">
              <a:buNone/>
            </a:pPr>
            <a:endParaRPr lang="en-US" sz="1600" dirty="0" smtClean="0">
              <a:latin typeface="Trebuchet MS" pitchFamily="34" charset="0"/>
            </a:endParaRPr>
          </a:p>
          <a:p>
            <a:pPr>
              <a:buNone/>
            </a:pPr>
            <a:r>
              <a:rPr lang="en-US" sz="1600" dirty="0" smtClean="0">
                <a:latin typeface="Trebuchet MS" pitchFamily="34" charset="0"/>
              </a:rPr>
              <a:t>              </a:t>
            </a:r>
            <a:r>
              <a:rPr lang="en-US" sz="1600" u="sng" dirty="0" smtClean="0">
                <a:latin typeface="Trebuchet MS" pitchFamily="34" charset="0"/>
              </a:rPr>
              <a:t>19,000 x (.0549/12)</a:t>
            </a:r>
          </a:p>
          <a:p>
            <a:pPr>
              <a:buNone/>
            </a:pPr>
            <a:r>
              <a:rPr lang="en-US" sz="1600" dirty="0" smtClean="0">
                <a:latin typeface="Trebuchet MS" pitchFamily="34" charset="0"/>
              </a:rPr>
              <a:t>               1 – (1 + [.0549/12])</a:t>
            </a:r>
            <a:r>
              <a:rPr lang="en-US" sz="1600" baseline="30000" dirty="0" smtClean="0">
                <a:latin typeface="Trebuchet MS" pitchFamily="34" charset="0"/>
              </a:rPr>
              <a:t> -12 x 7 </a:t>
            </a:r>
          </a:p>
          <a:p>
            <a:pPr>
              <a:buNone/>
            </a:pPr>
            <a:endParaRPr lang="en-US" sz="1600" dirty="0" smtClean="0">
              <a:latin typeface="Trebuchet MS" pitchFamily="34" charset="0"/>
            </a:endParaRPr>
          </a:p>
          <a:p>
            <a:pPr>
              <a:buNone/>
            </a:pPr>
            <a:r>
              <a:rPr lang="en-US" sz="1600" b="1" dirty="0" smtClean="0">
                <a:latin typeface="Trebuchet MS" pitchFamily="34" charset="0"/>
              </a:rPr>
              <a:t>		   $273.35/mo</a:t>
            </a:r>
            <a:endParaRPr lang="en-US" sz="1600" dirty="0" smtClean="0">
              <a:latin typeface="Trebuchet MS" pitchFamily="34" charset="0"/>
            </a:endParaRPr>
          </a:p>
          <a:p>
            <a:pPr algn="ctr">
              <a:buNone/>
            </a:pPr>
            <a:endParaRPr lang="en-US" sz="1600" dirty="0" smtClean="0">
              <a:latin typeface="Trebuchet MS" pitchFamily="34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"/>
          </p:nvPr>
        </p:nvSpPr>
        <p:spPr>
          <a:xfrm>
            <a:off x="457200" y="2590800"/>
            <a:ext cx="3657600" cy="658368"/>
          </a:xfrm>
        </p:spPr>
        <p:txBody>
          <a:bodyPr/>
          <a:lstStyle/>
          <a:p>
            <a:pPr algn="ctr"/>
            <a:r>
              <a:rPr lang="en-US" dirty="0" smtClean="0">
                <a:latin typeface="Trebuchet MS" pitchFamily="34" charset="0"/>
              </a:rPr>
              <a:t>Personal Loan</a:t>
            </a:r>
          </a:p>
          <a:p>
            <a:pPr algn="ctr"/>
            <a:r>
              <a:rPr lang="en-US" dirty="0" smtClean="0">
                <a:latin typeface="Trebuchet MS" pitchFamily="34" charset="0"/>
              </a:rPr>
              <a:t>$2,100</a:t>
            </a:r>
            <a:endParaRPr lang="en-US" dirty="0">
              <a:latin typeface="Trebuchet MS" pitchFamily="34" charset="0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>
          <a:xfrm>
            <a:off x="4343400" y="2590800"/>
            <a:ext cx="3657600" cy="658368"/>
          </a:xfrm>
        </p:spPr>
        <p:txBody>
          <a:bodyPr/>
          <a:lstStyle/>
          <a:p>
            <a:pPr algn="ctr"/>
            <a:r>
              <a:rPr lang="en-US" dirty="0" smtClean="0">
                <a:latin typeface="Trebuchet MS" pitchFamily="34" charset="0"/>
              </a:rPr>
              <a:t>Auto Loan</a:t>
            </a:r>
          </a:p>
          <a:p>
            <a:pPr algn="ctr"/>
            <a:r>
              <a:rPr lang="en-US" dirty="0" smtClean="0">
                <a:latin typeface="Trebuchet MS" pitchFamily="34" charset="0"/>
              </a:rPr>
              <a:t>$19,000</a:t>
            </a:r>
            <a:endParaRPr lang="en-US" dirty="0">
              <a:latin typeface="Trebuchet MS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14600" y="1524000"/>
            <a:ext cx="37338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600" dirty="0" smtClean="0">
                <a:latin typeface="Trebuchet MS" pitchFamily="34" charset="0"/>
              </a:rPr>
              <a:t>           Pmt = </a:t>
            </a:r>
            <a:r>
              <a:rPr lang="en-US" sz="1600" u="sng" dirty="0" smtClean="0">
                <a:latin typeface="Trebuchet MS" pitchFamily="34" charset="0"/>
              </a:rPr>
              <a:t>P x (APR/n)</a:t>
            </a:r>
            <a:endParaRPr lang="en-US" sz="1600" dirty="0" smtClean="0">
              <a:latin typeface="Trebuchet MS" pitchFamily="34" charset="0"/>
            </a:endParaRPr>
          </a:p>
          <a:p>
            <a:pPr>
              <a:buNone/>
            </a:pPr>
            <a:r>
              <a:rPr lang="en-US" sz="1600" dirty="0" smtClean="0">
                <a:latin typeface="Trebuchet MS" pitchFamily="34" charset="0"/>
              </a:rPr>
              <a:t>                  1 - (1+APR/n) </a:t>
            </a:r>
            <a:r>
              <a:rPr lang="en-US" sz="1600" baseline="30000" dirty="0" smtClean="0">
                <a:latin typeface="Trebuchet MS" pitchFamily="34" charset="0"/>
              </a:rPr>
              <a:t>–</a:t>
            </a:r>
            <a:r>
              <a:rPr lang="en-US" sz="1600" baseline="30000" dirty="0" err="1" smtClean="0">
                <a:latin typeface="Trebuchet MS" pitchFamily="34" charset="0"/>
              </a:rPr>
              <a:t>nY</a:t>
            </a:r>
            <a:endParaRPr lang="en-US" sz="1600" dirty="0" smtClean="0">
              <a:latin typeface="Trebuchet MS" pitchFamily="34" charset="0"/>
            </a:endParaRPr>
          </a:p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905000" y="6172200"/>
            <a:ext cx="487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Trebuchet MS" pitchFamily="34" charset="0"/>
              </a:rPr>
              <a:t>The auto loan is 5.8 times higher per month</a:t>
            </a:r>
            <a:endParaRPr lang="en-US" dirty="0">
              <a:latin typeface="Trebuchet M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  <p:bldP spid="4" grpId="0" build="allAtOnce"/>
      <p:bldP spid="8" grpId="0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86995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latin typeface="Trebuchet MS" pitchFamily="34" charset="0"/>
              </a:rPr>
              <a:t>Gas Mileage</a:t>
            </a:r>
            <a:br>
              <a:rPr lang="en-US" dirty="0" smtClean="0">
                <a:latin typeface="Trebuchet MS" pitchFamily="34" charset="0"/>
              </a:rPr>
            </a:br>
            <a:r>
              <a:rPr lang="en-US" dirty="0" smtClean="0">
                <a:latin typeface="Trebuchet MS" pitchFamily="34" charset="0"/>
              </a:rPr>
              <a:t>(</a:t>
            </a:r>
            <a:r>
              <a:rPr lang="en-US" i="1" dirty="0" smtClean="0">
                <a:latin typeface="Trebuchet MS" pitchFamily="34" charset="0"/>
              </a:rPr>
              <a:t>I drive a lot!)</a:t>
            </a:r>
            <a:endParaRPr lang="en-US" dirty="0">
              <a:latin typeface="Trebuchet MS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1752600"/>
          </a:xfrm>
        </p:spPr>
        <p:txBody>
          <a:bodyPr>
            <a:norm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en-US" sz="1400" u="sng" dirty="0" smtClean="0">
                <a:latin typeface="Trebuchet MS" pitchFamily="34" charset="0"/>
              </a:rPr>
              <a:t>19 miles</a:t>
            </a:r>
            <a:r>
              <a:rPr lang="en-US" sz="1400" dirty="0" smtClean="0">
                <a:latin typeface="Trebuchet MS" pitchFamily="34" charset="0"/>
              </a:rPr>
              <a:t> x </a:t>
            </a:r>
            <a:r>
              <a:rPr lang="en-US" sz="1400" u="sng" dirty="0" smtClean="0">
                <a:latin typeface="Trebuchet MS" pitchFamily="34" charset="0"/>
              </a:rPr>
              <a:t>1 gallon</a:t>
            </a:r>
            <a:r>
              <a:rPr lang="en-US" sz="1400" dirty="0" smtClean="0">
                <a:latin typeface="Trebuchet MS" pitchFamily="34" charset="0"/>
              </a:rPr>
              <a:t> </a:t>
            </a:r>
            <a:r>
              <a:rPr lang="en-US" sz="1400" dirty="0" smtClean="0"/>
              <a:t>= </a:t>
            </a:r>
            <a:r>
              <a:rPr lang="en-US" sz="1400" u="sng" dirty="0" smtClean="0"/>
              <a:t>19 miles</a:t>
            </a:r>
            <a:r>
              <a:rPr lang="en-US" sz="1400" dirty="0" smtClean="0"/>
              <a:t> = </a:t>
            </a:r>
            <a:r>
              <a:rPr lang="en-US" sz="1400" b="1" u="sng" dirty="0" smtClean="0"/>
              <a:t>$.16</a:t>
            </a:r>
            <a:endParaRPr lang="en-US" sz="1400" dirty="0" smtClean="0">
              <a:latin typeface="Trebuchet MS" pitchFamily="34" charset="0"/>
            </a:endParaRPr>
          </a:p>
          <a:p>
            <a:pPr algn="ctr">
              <a:spcBef>
                <a:spcPts val="0"/>
              </a:spcBef>
              <a:buNone/>
            </a:pPr>
            <a:r>
              <a:rPr lang="en-US" sz="1400" dirty="0" smtClean="0">
                <a:latin typeface="Trebuchet MS" pitchFamily="34" charset="0"/>
              </a:rPr>
              <a:t>  1 mi.	 $3.00      </a:t>
            </a:r>
            <a:r>
              <a:rPr lang="en-US" sz="1400" dirty="0" smtClean="0"/>
              <a:t>$3.0          </a:t>
            </a:r>
            <a:r>
              <a:rPr lang="en-US" sz="1400" b="1" dirty="0" smtClean="0"/>
              <a:t>mi.</a:t>
            </a:r>
            <a:r>
              <a:rPr lang="en-US" sz="1400" dirty="0" smtClean="0">
                <a:latin typeface="Trebuchet MS" pitchFamily="34" charset="0"/>
              </a:rPr>
              <a:t>   </a:t>
            </a:r>
            <a:r>
              <a:rPr lang="en-US" sz="1600" dirty="0" smtClean="0"/>
              <a:t>	</a:t>
            </a:r>
          </a:p>
          <a:p>
            <a:pPr algn="ctr">
              <a:spcBef>
                <a:spcPts val="0"/>
              </a:spcBef>
              <a:buNone/>
            </a:pPr>
            <a:endParaRPr lang="en-US" sz="1600" dirty="0" smtClean="0"/>
          </a:p>
          <a:p>
            <a:pPr algn="ctr">
              <a:spcBef>
                <a:spcPts val="0"/>
              </a:spcBef>
              <a:buNone/>
            </a:pPr>
            <a:r>
              <a:rPr lang="en-US" sz="1400" u="sng" dirty="0" smtClean="0">
                <a:latin typeface="Trebuchet MS" pitchFamily="34" charset="0"/>
              </a:rPr>
              <a:t>800 miles</a:t>
            </a:r>
            <a:r>
              <a:rPr lang="en-US" sz="1400" dirty="0" smtClean="0">
                <a:latin typeface="Trebuchet MS" pitchFamily="34" charset="0"/>
              </a:rPr>
              <a:t> x </a:t>
            </a:r>
            <a:r>
              <a:rPr lang="en-US" sz="1400" u="sng" dirty="0" smtClean="0">
                <a:latin typeface="Trebuchet MS" pitchFamily="34" charset="0"/>
              </a:rPr>
              <a:t>$.16</a:t>
            </a:r>
            <a:r>
              <a:rPr lang="en-US" sz="1400" dirty="0" smtClean="0">
                <a:latin typeface="Trebuchet MS" pitchFamily="34" charset="0"/>
              </a:rPr>
              <a:t> =  </a:t>
            </a:r>
            <a:r>
              <a:rPr lang="en-US" sz="1400" u="sng" dirty="0" smtClean="0">
                <a:latin typeface="Trebuchet MS" pitchFamily="34" charset="0"/>
              </a:rPr>
              <a:t>(800)(.16)</a:t>
            </a:r>
          </a:p>
          <a:p>
            <a:pPr algn="ctr">
              <a:spcBef>
                <a:spcPts val="0"/>
              </a:spcBef>
              <a:buNone/>
            </a:pPr>
            <a:r>
              <a:rPr lang="en-US" sz="1400" dirty="0" smtClean="0">
                <a:latin typeface="Trebuchet MS" pitchFamily="34" charset="0"/>
              </a:rPr>
              <a:t>1 mo.    1 mi.     1 mo.      </a:t>
            </a:r>
          </a:p>
          <a:p>
            <a:pPr algn="ctr">
              <a:spcBef>
                <a:spcPts val="0"/>
              </a:spcBef>
              <a:buNone/>
            </a:pPr>
            <a:endParaRPr lang="en-US" sz="1600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16764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1400" u="sng" dirty="0" smtClean="0">
                <a:latin typeface="Trebuchet MS" pitchFamily="34" charset="0"/>
              </a:rPr>
              <a:t>23 miles</a:t>
            </a:r>
            <a:r>
              <a:rPr lang="en-US" sz="1400" dirty="0" smtClean="0">
                <a:latin typeface="Trebuchet MS" pitchFamily="34" charset="0"/>
              </a:rPr>
              <a:t> x </a:t>
            </a:r>
            <a:r>
              <a:rPr lang="en-US" sz="1400" u="sng" dirty="0" smtClean="0">
                <a:latin typeface="Trebuchet MS" pitchFamily="34" charset="0"/>
              </a:rPr>
              <a:t>1 gallon</a:t>
            </a:r>
            <a:r>
              <a:rPr lang="en-US" sz="1400" dirty="0" smtClean="0">
                <a:latin typeface="Trebuchet MS" pitchFamily="34" charset="0"/>
              </a:rPr>
              <a:t> = </a:t>
            </a:r>
            <a:r>
              <a:rPr lang="en-US" sz="1400" u="sng" dirty="0" smtClean="0">
                <a:latin typeface="Trebuchet MS" pitchFamily="34" charset="0"/>
              </a:rPr>
              <a:t>23 miles</a:t>
            </a:r>
            <a:r>
              <a:rPr lang="en-US" sz="1400" dirty="0" smtClean="0">
                <a:latin typeface="Trebuchet MS" pitchFamily="34" charset="0"/>
              </a:rPr>
              <a:t> = </a:t>
            </a:r>
            <a:r>
              <a:rPr lang="en-US" sz="1400" b="1" u="sng" dirty="0" smtClean="0">
                <a:latin typeface="Trebuchet MS" pitchFamily="34" charset="0"/>
              </a:rPr>
              <a:t>$.13</a:t>
            </a:r>
            <a:endParaRPr lang="en-US" sz="1400" dirty="0" smtClean="0">
              <a:latin typeface="Trebuchet MS" pitchFamily="34" charset="0"/>
            </a:endParaRPr>
          </a:p>
          <a:p>
            <a:pPr>
              <a:spcBef>
                <a:spcPts val="0"/>
              </a:spcBef>
              <a:buNone/>
            </a:pPr>
            <a:r>
              <a:rPr lang="en-US" sz="1400" dirty="0" smtClean="0">
                <a:latin typeface="Trebuchet MS" pitchFamily="34" charset="0"/>
              </a:rPr>
              <a:t>1 gallon      $3.00        $3.00       </a:t>
            </a:r>
            <a:r>
              <a:rPr lang="en-US" sz="1400" b="1" dirty="0" smtClean="0">
                <a:latin typeface="Trebuchet MS" pitchFamily="34" charset="0"/>
              </a:rPr>
              <a:t>mi.</a:t>
            </a:r>
            <a:endParaRPr lang="en-US" sz="1400" dirty="0" smtClean="0">
              <a:latin typeface="Trebuchet MS" pitchFamily="34" charset="0"/>
            </a:endParaRPr>
          </a:p>
          <a:p>
            <a:pPr>
              <a:spcBef>
                <a:spcPts val="0"/>
              </a:spcBef>
              <a:buNone/>
            </a:pPr>
            <a:r>
              <a:rPr lang="en-US" sz="1400" dirty="0" smtClean="0">
                <a:latin typeface="Trebuchet MS" pitchFamily="34" charset="0"/>
              </a:rPr>
              <a:t> </a:t>
            </a:r>
          </a:p>
          <a:p>
            <a:pPr>
              <a:spcBef>
                <a:spcPts val="0"/>
              </a:spcBef>
              <a:buNone/>
            </a:pPr>
            <a:r>
              <a:rPr lang="en-US" sz="1400" dirty="0" smtClean="0">
                <a:latin typeface="Trebuchet MS" pitchFamily="34" charset="0"/>
              </a:rPr>
              <a:t> </a:t>
            </a:r>
          </a:p>
          <a:p>
            <a:pPr algn="ctr">
              <a:spcBef>
                <a:spcPts val="0"/>
              </a:spcBef>
              <a:buNone/>
            </a:pPr>
            <a:r>
              <a:rPr lang="en-US" sz="1400" u="sng" dirty="0" smtClean="0">
                <a:latin typeface="Trebuchet MS" pitchFamily="34" charset="0"/>
              </a:rPr>
              <a:t>800 miles</a:t>
            </a:r>
            <a:r>
              <a:rPr lang="en-US" sz="1400" dirty="0" smtClean="0">
                <a:latin typeface="Trebuchet MS" pitchFamily="34" charset="0"/>
              </a:rPr>
              <a:t> x </a:t>
            </a:r>
            <a:r>
              <a:rPr lang="en-US" sz="1400" u="sng" dirty="0" smtClean="0">
                <a:latin typeface="Trebuchet MS" pitchFamily="34" charset="0"/>
              </a:rPr>
              <a:t>$.13</a:t>
            </a:r>
            <a:r>
              <a:rPr lang="en-US" sz="1400" dirty="0" smtClean="0">
                <a:latin typeface="Trebuchet MS" pitchFamily="34" charset="0"/>
              </a:rPr>
              <a:t> = </a:t>
            </a:r>
            <a:r>
              <a:rPr lang="en-US" sz="1400" u="sng" dirty="0" smtClean="0">
                <a:latin typeface="Trebuchet MS" pitchFamily="34" charset="0"/>
              </a:rPr>
              <a:t>(800)(.13)</a:t>
            </a:r>
            <a:endParaRPr lang="en-US" sz="1400" dirty="0" smtClean="0">
              <a:latin typeface="Trebuchet MS" pitchFamily="34" charset="0"/>
            </a:endParaRPr>
          </a:p>
          <a:p>
            <a:pPr algn="ctr">
              <a:spcBef>
                <a:spcPts val="0"/>
              </a:spcBef>
              <a:buNone/>
            </a:pPr>
            <a:r>
              <a:rPr lang="en-US" sz="1400" dirty="0" smtClean="0">
                <a:latin typeface="Trebuchet MS" pitchFamily="34" charset="0"/>
              </a:rPr>
              <a:t>  1 mo.       mi.      1 mo.       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Trebuchet MS" pitchFamily="34" charset="0"/>
              </a:rPr>
              <a:t>‘99 Saturn</a:t>
            </a:r>
            <a:endParaRPr lang="en-US" dirty="0">
              <a:latin typeface="Trebuchet MS" pitchFamily="34" charset="0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Trebuchet MS" pitchFamily="34" charset="0"/>
              </a:rPr>
              <a:t>‘08 Honda</a:t>
            </a:r>
            <a:endParaRPr lang="en-US" dirty="0">
              <a:latin typeface="Trebuchet MS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38200" y="4953000"/>
            <a:ext cx="281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Trebuchet MS" pitchFamily="34" charset="0"/>
              </a:rPr>
              <a:t>$128 / month</a:t>
            </a:r>
            <a:endParaRPr lang="en-US" dirty="0">
              <a:latin typeface="Trebuchet MS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724400" y="4876800"/>
            <a:ext cx="312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Trebuchet MS" pitchFamily="34" charset="0"/>
              </a:rPr>
              <a:t>$104 / month</a:t>
            </a:r>
            <a:endParaRPr lang="en-US" dirty="0">
              <a:latin typeface="Trebuchet MS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590800" y="6172200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Trebuchet MS" pitchFamily="34" charset="0"/>
              </a:rPr>
              <a:t>The Honda would be 18% less</a:t>
            </a:r>
            <a:endParaRPr lang="en-US" dirty="0">
              <a:latin typeface="Trebuchet M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allAtOnce"/>
      <p:bldP spid="8" grpId="0" build="allAtOnce"/>
      <p:bldP spid="9" grpId="0" build="allAtOnce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098550"/>
          </a:xfrm>
        </p:spPr>
        <p:txBody>
          <a:bodyPr/>
          <a:lstStyle/>
          <a:p>
            <a:pPr algn="ctr"/>
            <a:r>
              <a:rPr lang="en-US" dirty="0" smtClean="0">
                <a:latin typeface="Trebuchet MS" pitchFamily="34" charset="0"/>
              </a:rPr>
              <a:t>Monthly Comprehensive Insurance </a:t>
            </a:r>
            <a:br>
              <a:rPr lang="en-US" dirty="0" smtClean="0">
                <a:latin typeface="Trebuchet MS" pitchFamily="34" charset="0"/>
              </a:rPr>
            </a:br>
            <a:r>
              <a:rPr lang="en-US" dirty="0" smtClean="0">
                <a:latin typeface="Trebuchet MS" pitchFamily="34" charset="0"/>
              </a:rPr>
              <a:t>Geico Car Insurance</a:t>
            </a:r>
            <a:endParaRPr lang="en-US" dirty="0">
              <a:latin typeface="Trebuchet MS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2"/>
          </p:nvPr>
        </p:nvSpPr>
        <p:spPr>
          <a:xfrm>
            <a:off x="457200" y="2971800"/>
            <a:ext cx="3657600" cy="12192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2000" dirty="0" smtClean="0">
                <a:latin typeface="Trebuchet MS" pitchFamily="34" charset="0"/>
              </a:rPr>
              <a:t>$50.00 / month</a:t>
            </a:r>
          </a:p>
          <a:p>
            <a:pPr algn="ctr">
              <a:buNone/>
            </a:pPr>
            <a:endParaRPr lang="en-US" sz="2000" dirty="0" smtClean="0">
              <a:latin typeface="Trebuchet MS" pitchFamily="34" charset="0"/>
            </a:endParaRPr>
          </a:p>
          <a:p>
            <a:pPr algn="ctr">
              <a:buNone/>
            </a:pPr>
            <a:r>
              <a:rPr lang="en-US" sz="2000" dirty="0" smtClean="0">
                <a:latin typeface="Trebuchet MS" pitchFamily="34" charset="0"/>
              </a:rPr>
              <a:t>= $600.00 / year</a:t>
            </a:r>
            <a:endParaRPr lang="en-US" sz="2000" dirty="0">
              <a:latin typeface="Trebuchet MS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4"/>
          </p:nvPr>
        </p:nvSpPr>
        <p:spPr>
          <a:xfrm>
            <a:off x="4343400" y="2971800"/>
            <a:ext cx="3657600" cy="12954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2000" dirty="0" smtClean="0">
                <a:latin typeface="Trebuchet MS" pitchFamily="34" charset="0"/>
              </a:rPr>
              <a:t>$78.80 / month</a:t>
            </a:r>
          </a:p>
          <a:p>
            <a:pPr algn="ctr">
              <a:buNone/>
            </a:pPr>
            <a:endParaRPr lang="en-US" sz="2000" dirty="0" smtClean="0">
              <a:latin typeface="Trebuchet MS" pitchFamily="34" charset="0"/>
            </a:endParaRPr>
          </a:p>
          <a:p>
            <a:pPr algn="ctr">
              <a:buNone/>
            </a:pPr>
            <a:r>
              <a:rPr lang="en-US" sz="2000" dirty="0" smtClean="0">
                <a:latin typeface="Trebuchet MS" pitchFamily="34" charset="0"/>
              </a:rPr>
              <a:t>= $945.60 / year</a:t>
            </a:r>
            <a:endParaRPr lang="en-US" sz="2000" dirty="0">
              <a:latin typeface="Trebuchet MS" pitchFamily="34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"/>
          </p:nvPr>
        </p:nvSpPr>
        <p:spPr>
          <a:xfrm>
            <a:off x="457200" y="2057400"/>
            <a:ext cx="3657600" cy="658368"/>
          </a:xfrm>
        </p:spPr>
        <p:txBody>
          <a:bodyPr/>
          <a:lstStyle/>
          <a:p>
            <a:pPr algn="ctr"/>
            <a:r>
              <a:rPr lang="en-US" dirty="0" smtClean="0">
                <a:latin typeface="Trebuchet MS" pitchFamily="34" charset="0"/>
              </a:rPr>
              <a:t>‘99 Saturn</a:t>
            </a:r>
            <a:endParaRPr lang="en-US" dirty="0">
              <a:latin typeface="Trebuchet MS" pitchFamily="34" charset="0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>
          <a:xfrm>
            <a:off x="4343400" y="2057400"/>
            <a:ext cx="3657600" cy="658368"/>
          </a:xfrm>
        </p:spPr>
        <p:txBody>
          <a:bodyPr/>
          <a:lstStyle/>
          <a:p>
            <a:pPr algn="ctr"/>
            <a:r>
              <a:rPr lang="en-US" dirty="0" smtClean="0">
                <a:latin typeface="Trebuchet MS" pitchFamily="34" charset="0"/>
              </a:rPr>
              <a:t>‘08 Honda</a:t>
            </a:r>
            <a:endParaRPr lang="en-US" dirty="0">
              <a:latin typeface="Trebuchet MS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14600" y="5715000"/>
            <a:ext cx="3733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Trebuchet MS" pitchFamily="34" charset="0"/>
              </a:rPr>
              <a:t>The Honda’s insurance would be 57% more</a:t>
            </a:r>
            <a:endParaRPr lang="en-US" dirty="0">
              <a:latin typeface="Trebuchet M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  <p:bldP spid="4" grpId="0" build="allAtOnce"/>
      <p:bldP spid="8" grpId="0" build="allAtOnce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543800" cy="565150"/>
          </a:xfrm>
        </p:spPr>
        <p:txBody>
          <a:bodyPr/>
          <a:lstStyle/>
          <a:p>
            <a:pPr algn="ctr"/>
            <a:r>
              <a:rPr lang="en-US" dirty="0" smtClean="0">
                <a:latin typeface="Trebuchet MS" pitchFamily="34" charset="0"/>
              </a:rPr>
              <a:t>Sum total of monthly costs</a:t>
            </a:r>
            <a:endParaRPr lang="en-US" dirty="0">
              <a:latin typeface="Trebuchet MS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810000" cy="20574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1800" dirty="0" smtClean="0">
                <a:latin typeface="Trebuchet MS" pitchFamily="34" charset="0"/>
              </a:rPr>
              <a:t>Loan:		     $46.66</a:t>
            </a:r>
          </a:p>
          <a:p>
            <a:pPr>
              <a:spcBef>
                <a:spcPts val="0"/>
              </a:spcBef>
              <a:buNone/>
            </a:pPr>
            <a:r>
              <a:rPr lang="en-US" sz="1800" dirty="0" smtClean="0">
                <a:latin typeface="Trebuchet MS" pitchFamily="34" charset="0"/>
              </a:rPr>
              <a:t>Gas:		     $128.00</a:t>
            </a:r>
          </a:p>
          <a:p>
            <a:pPr>
              <a:spcBef>
                <a:spcPts val="0"/>
              </a:spcBef>
              <a:buNone/>
            </a:pPr>
            <a:r>
              <a:rPr lang="en-US" sz="1800" dirty="0" smtClean="0">
                <a:latin typeface="Trebuchet MS" pitchFamily="34" charset="0"/>
              </a:rPr>
              <a:t>Insurance:	     $50.00</a:t>
            </a:r>
          </a:p>
          <a:p>
            <a:pPr>
              <a:spcBef>
                <a:spcPts val="0"/>
              </a:spcBef>
              <a:buNone/>
            </a:pPr>
            <a:r>
              <a:rPr lang="en-US" sz="1800" dirty="0" smtClean="0">
                <a:latin typeface="Trebuchet MS" pitchFamily="34" charset="0"/>
              </a:rPr>
              <a:t>Maintenance:	     $15.00</a:t>
            </a:r>
          </a:p>
          <a:p>
            <a:pPr>
              <a:spcBef>
                <a:spcPts val="0"/>
              </a:spcBef>
              <a:buNone/>
            </a:pPr>
            <a:r>
              <a:rPr lang="en-US" sz="1800" dirty="0" smtClean="0">
                <a:latin typeface="Trebuchet MS" pitchFamily="34" charset="0"/>
              </a:rPr>
              <a:t>Duct Tape:	     </a:t>
            </a:r>
            <a:r>
              <a:rPr lang="en-US" sz="1800" i="1" dirty="0" smtClean="0">
                <a:latin typeface="Trebuchet MS" pitchFamily="34" charset="0"/>
              </a:rPr>
              <a:t>undetermined</a:t>
            </a:r>
            <a:endParaRPr lang="en-US" sz="1800" dirty="0">
              <a:latin typeface="Trebuchet MS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2057400"/>
          </a:xfrm>
        </p:spPr>
        <p:txBody>
          <a:bodyPr/>
          <a:lstStyle/>
          <a:p>
            <a:pPr>
              <a:spcBef>
                <a:spcPts val="0"/>
              </a:spcBef>
              <a:buNone/>
            </a:pPr>
            <a:r>
              <a:rPr lang="en-US" sz="1800" dirty="0" smtClean="0">
                <a:latin typeface="Trebuchet MS" pitchFamily="34" charset="0"/>
              </a:rPr>
              <a:t>Loan:		     $273.35</a:t>
            </a:r>
          </a:p>
          <a:p>
            <a:pPr>
              <a:spcBef>
                <a:spcPts val="0"/>
              </a:spcBef>
              <a:buNone/>
            </a:pPr>
            <a:r>
              <a:rPr lang="en-US" sz="1800" dirty="0" smtClean="0">
                <a:latin typeface="Trebuchet MS" pitchFamily="34" charset="0"/>
              </a:rPr>
              <a:t>Gas:		     $104.00</a:t>
            </a:r>
          </a:p>
          <a:p>
            <a:pPr>
              <a:spcBef>
                <a:spcPts val="0"/>
              </a:spcBef>
              <a:buNone/>
            </a:pPr>
            <a:r>
              <a:rPr lang="en-US" sz="1800" dirty="0" smtClean="0">
                <a:latin typeface="Trebuchet MS" pitchFamily="34" charset="0"/>
              </a:rPr>
              <a:t>Insurance:	     $78.80</a:t>
            </a:r>
          </a:p>
          <a:p>
            <a:pPr>
              <a:spcBef>
                <a:spcPts val="0"/>
              </a:spcBef>
              <a:buNone/>
            </a:pPr>
            <a:r>
              <a:rPr lang="en-US" sz="1800" dirty="0" smtClean="0">
                <a:latin typeface="Trebuchet MS" pitchFamily="34" charset="0"/>
              </a:rPr>
              <a:t>Maintenance:	     $15.00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Trebuchet MS" pitchFamily="34" charset="0"/>
              </a:rPr>
              <a:t>‘99 Saturn</a:t>
            </a:r>
            <a:endParaRPr lang="en-US" dirty="0">
              <a:latin typeface="Trebuchet MS" pitchFamily="34" charset="0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Trebuchet MS" pitchFamily="34" charset="0"/>
              </a:rPr>
              <a:t>‘08 Honda</a:t>
            </a:r>
            <a:endParaRPr lang="en-US" dirty="0">
              <a:latin typeface="Trebuchet MS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14400" y="4419600"/>
            <a:ext cx="289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Trebuchet MS" pitchFamily="34" charset="0"/>
              </a:rPr>
              <a:t>$239.66/month</a:t>
            </a:r>
            <a:endParaRPr lang="en-US" dirty="0">
              <a:latin typeface="Trebuchet MS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876800" y="4419600"/>
            <a:ext cx="2590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Trebuchet MS" pitchFamily="34" charset="0"/>
              </a:rPr>
              <a:t>$471.15/month</a:t>
            </a:r>
            <a:endParaRPr lang="en-US" dirty="0">
              <a:latin typeface="Trebuchet MS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371600" y="6172200"/>
            <a:ext cx="632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rebuchet MS" pitchFamily="34" charset="0"/>
              </a:rPr>
              <a:t>The </a:t>
            </a:r>
            <a:r>
              <a:rPr lang="en-US" dirty="0" smtClean="0">
                <a:latin typeface="Trebuchet MS" pitchFamily="34" charset="0"/>
              </a:rPr>
              <a:t>monthly cost of the Honda is 49% </a:t>
            </a:r>
            <a:r>
              <a:rPr lang="en-US" dirty="0" smtClean="0">
                <a:latin typeface="Trebuchet MS" pitchFamily="34" charset="0"/>
              </a:rPr>
              <a:t>more than the Saturn</a:t>
            </a:r>
            <a:endParaRPr lang="en-US" dirty="0">
              <a:latin typeface="Trebuchet M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allAtOnce"/>
      <p:bldP spid="8" grpId="0" build="allAtOnce"/>
      <p:bldP spid="9" grpId="0" build="allAtOnce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4572000" cy="639762"/>
          </a:xfrm>
        </p:spPr>
        <p:txBody>
          <a:bodyPr/>
          <a:lstStyle/>
          <a:p>
            <a:pPr algn="ctr"/>
            <a:r>
              <a:rPr lang="en-US" dirty="0" smtClean="0">
                <a:latin typeface="Trebuchet MS" pitchFamily="34" charset="0"/>
              </a:rPr>
              <a:t>Three Year Comparison</a:t>
            </a:r>
            <a:endParaRPr lang="en-US" dirty="0">
              <a:latin typeface="Trebuchet MS" pitchFamily="34" charset="0"/>
            </a:endParaRPr>
          </a:p>
        </p:txBody>
      </p:sp>
      <p:graphicFrame>
        <p:nvGraphicFramePr>
          <p:cNvPr id="3" name="Chart 2"/>
          <p:cNvGraphicFramePr/>
          <p:nvPr/>
        </p:nvGraphicFramePr>
        <p:xfrm>
          <a:off x="1676400" y="2667000"/>
          <a:ext cx="5792278" cy="35253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81000" y="1219200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>
                <a:latin typeface="Trebuchet MS" pitchFamily="34" charset="0"/>
              </a:rPr>
              <a:t>‘99 Saturn  </a:t>
            </a:r>
            <a:endParaRPr lang="en-US" u="sng" dirty="0">
              <a:latin typeface="Trebuchet MS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81400" y="1143000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>
                <a:latin typeface="Trebuchet MS" pitchFamily="34" charset="0"/>
              </a:rPr>
              <a:t>‘08 Honda </a:t>
            </a:r>
            <a:endParaRPr lang="en-US" u="sng" dirty="0">
              <a:latin typeface="Trebuchet MS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1000" y="1752600"/>
            <a:ext cx="2590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Trebuchet MS" pitchFamily="34" charset="0"/>
              </a:rPr>
              <a:t>Year 1:   $2,875.92</a:t>
            </a:r>
          </a:p>
          <a:p>
            <a:r>
              <a:rPr lang="en-US" sz="1600" dirty="0" smtClean="0">
                <a:latin typeface="Trebuchet MS" pitchFamily="34" charset="0"/>
              </a:rPr>
              <a:t>Year 2:   $5,751.84</a:t>
            </a:r>
          </a:p>
          <a:p>
            <a:r>
              <a:rPr lang="en-US" sz="1600" dirty="0" smtClean="0">
                <a:latin typeface="Trebuchet MS" pitchFamily="34" charset="0"/>
              </a:rPr>
              <a:t>Year 3:   $8,627.76</a:t>
            </a:r>
            <a:endParaRPr lang="en-US" sz="1600" dirty="0">
              <a:latin typeface="Trebuchet MS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505200" y="1752600"/>
            <a:ext cx="2209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>
                <a:latin typeface="Trebuchet MS" pitchFamily="34" charset="0"/>
              </a:rPr>
              <a:t>Year 1:   $5,653.80</a:t>
            </a:r>
          </a:p>
          <a:p>
            <a:r>
              <a:rPr lang="en-US" sz="1600" dirty="0" smtClean="0">
                <a:latin typeface="Trebuchet MS" pitchFamily="34" charset="0"/>
              </a:rPr>
              <a:t>Year 2:   $11,307.60</a:t>
            </a:r>
          </a:p>
          <a:p>
            <a:r>
              <a:rPr lang="en-US" sz="1600" dirty="0" smtClean="0">
                <a:latin typeface="Trebuchet MS" pitchFamily="34" charset="0"/>
              </a:rPr>
              <a:t>Year 3:   $16,961.40</a:t>
            </a:r>
            <a:endParaRPr lang="en-US" sz="1600" dirty="0">
              <a:latin typeface="Trebuchet MS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553200" y="1143000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>
                <a:latin typeface="Trebuchet MS" pitchFamily="34" charset="0"/>
              </a:rPr>
              <a:t>Difference</a:t>
            </a:r>
            <a:endParaRPr lang="en-US" u="sng" dirty="0">
              <a:latin typeface="Trebuchet MS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553200" y="1752600"/>
            <a:ext cx="2209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Trebuchet MS" pitchFamily="34" charset="0"/>
              </a:rPr>
              <a:t>Year 1:    $2,777.88</a:t>
            </a:r>
          </a:p>
          <a:p>
            <a:r>
              <a:rPr lang="en-US" sz="1600" dirty="0" smtClean="0">
                <a:latin typeface="Trebuchet MS" pitchFamily="34" charset="0"/>
              </a:rPr>
              <a:t>Year 2:    $5,555.76</a:t>
            </a:r>
          </a:p>
          <a:p>
            <a:r>
              <a:rPr lang="en-US" sz="1600" dirty="0" smtClean="0">
                <a:latin typeface="Trebuchet MS" pitchFamily="34" charset="0"/>
              </a:rPr>
              <a:t>Year 3:    $8,333.64</a:t>
            </a:r>
            <a:endParaRPr lang="en-US" sz="1600" dirty="0">
              <a:latin typeface="Trebuchet MS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524000" y="6324600"/>
            <a:ext cx="586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rebuchet MS" pitchFamily="34" charset="0"/>
              </a:rPr>
              <a:t>The relative difference over the years remains at 49%</a:t>
            </a:r>
            <a:endParaRPr lang="en-US" dirty="0">
              <a:latin typeface="Trebuchet M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allAtOnce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261</TotalTime>
  <Words>369</Words>
  <Application>Microsoft Office PowerPoint</Application>
  <PresentationFormat>On-screen Show (4:3)</PresentationFormat>
  <Paragraphs>106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Oriel</vt:lpstr>
      <vt:lpstr>To Buy or Repair?</vt:lpstr>
      <vt:lpstr>1999 Saturn SC1 </vt:lpstr>
      <vt:lpstr>Needed Repairs</vt:lpstr>
      <vt:lpstr>2008 Honda Civic EX 4D Sedan</vt:lpstr>
      <vt:lpstr>Loans America First Credit Union</vt:lpstr>
      <vt:lpstr>Gas Mileage (I drive a lot!)</vt:lpstr>
      <vt:lpstr>Monthly Comprehensive Insurance  Geico Car Insurance</vt:lpstr>
      <vt:lpstr>Sum total of monthly costs</vt:lpstr>
      <vt:lpstr>Three Year Comparison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 Save or to spend</dc:title>
  <dc:creator>Anna Bryn Deakins</dc:creator>
  <cp:lastModifiedBy>Anna Bryn Deakins</cp:lastModifiedBy>
  <cp:revision>65</cp:revision>
  <dcterms:created xsi:type="dcterms:W3CDTF">2010-04-29T04:27:50Z</dcterms:created>
  <dcterms:modified xsi:type="dcterms:W3CDTF">2010-05-03T04:02:52Z</dcterms:modified>
</cp:coreProperties>
</file>