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sldIdLst>
    <p:sldId id="256" r:id="rId2"/>
    <p:sldId id="257" r:id="rId3"/>
    <p:sldId id="270" r:id="rId4"/>
    <p:sldId id="258" r:id="rId5"/>
    <p:sldId id="259" r:id="rId6"/>
    <p:sldId id="260" r:id="rId7"/>
    <p:sldId id="269" r:id="rId8"/>
    <p:sldId id="262" r:id="rId9"/>
    <p:sldId id="271" r:id="rId10"/>
    <p:sldId id="272" r:id="rId11"/>
    <p:sldId id="263" r:id="rId12"/>
    <p:sldId id="273" r:id="rId13"/>
    <p:sldId id="266" r:id="rId14"/>
    <p:sldId id="264" r:id="rId15"/>
    <p:sldId id="276" r:id="rId16"/>
    <p:sldId id="277" r:id="rId17"/>
    <p:sldId id="274" r:id="rId18"/>
    <p:sldId id="275" r:id="rId19"/>
    <p:sldId id="268"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5167" autoAdjust="0"/>
  </p:normalViewPr>
  <p:slideViewPr>
    <p:cSldViewPr>
      <p:cViewPr varScale="1">
        <p:scale>
          <a:sx n="71" d="100"/>
          <a:sy n="71" d="100"/>
        </p:scale>
        <p:origin x="-105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3.jpeg"/><Relationship Id="rId1" Type="http://schemas.openxmlformats.org/officeDocument/2006/relationships/image" Target="../media/image12.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3.jpeg"/><Relationship Id="rId1" Type="http://schemas.openxmlformats.org/officeDocument/2006/relationships/image" Target="../media/image12.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A7CF45-7E8B-4C08-B419-365ED9348759}" type="doc">
      <dgm:prSet loTypeId="urn:microsoft.com/office/officeart/2005/8/layout/hList2" loCatId="list" qsTypeId="urn:microsoft.com/office/officeart/2005/8/quickstyle/simple1" qsCatId="simple" csTypeId="urn:microsoft.com/office/officeart/2005/8/colors/accent1_2" csCatId="accent1" phldr="1"/>
      <dgm:spPr/>
      <dgm:t>
        <a:bodyPr/>
        <a:lstStyle/>
        <a:p>
          <a:endParaRPr lang="en-US"/>
        </a:p>
      </dgm:t>
    </dgm:pt>
    <dgm:pt modelId="{648D0295-19A1-4406-A9D6-27EBF63F57A9}">
      <dgm:prSet phldrT="[Text]"/>
      <dgm:spPr/>
      <dgm:t>
        <a:bodyPr/>
        <a:lstStyle/>
        <a:p>
          <a:r>
            <a:rPr lang="en-US" dirty="0" smtClean="0"/>
            <a:t>Asteroids</a:t>
          </a:r>
          <a:endParaRPr lang="en-US" dirty="0"/>
        </a:p>
      </dgm:t>
    </dgm:pt>
    <dgm:pt modelId="{5B5C47EC-16D2-4FFE-BDE2-947AAA3C6B78}" type="parTrans" cxnId="{93860EFB-FB99-44B2-8F49-E008F62392E0}">
      <dgm:prSet/>
      <dgm:spPr/>
      <dgm:t>
        <a:bodyPr/>
        <a:lstStyle/>
        <a:p>
          <a:endParaRPr lang="en-US"/>
        </a:p>
      </dgm:t>
    </dgm:pt>
    <dgm:pt modelId="{9F76045B-810A-497B-8222-CE8FE59C8269}" type="sibTrans" cxnId="{93860EFB-FB99-44B2-8F49-E008F62392E0}">
      <dgm:prSet/>
      <dgm:spPr/>
      <dgm:t>
        <a:bodyPr/>
        <a:lstStyle/>
        <a:p>
          <a:endParaRPr lang="en-US"/>
        </a:p>
      </dgm:t>
    </dgm:pt>
    <dgm:pt modelId="{B4A74291-2AA8-4D69-8B51-CF7FC58CBF2A}">
      <dgm:prSet phldrT="[Text]"/>
      <dgm:spPr/>
      <dgm:t>
        <a:bodyPr/>
        <a:lstStyle/>
        <a:p>
          <a:pPr>
            <a:spcAft>
              <a:spcPts val="1200"/>
            </a:spcAft>
          </a:pPr>
          <a:r>
            <a:rPr lang="en-US" dirty="0" smtClean="0"/>
            <a:t>Rocky planetesimals that never made it into a planet.</a:t>
          </a:r>
          <a:endParaRPr lang="en-US" dirty="0"/>
        </a:p>
      </dgm:t>
    </dgm:pt>
    <dgm:pt modelId="{D8CEC085-093F-4D98-B1DF-DBCDAA7DD75C}" type="parTrans" cxnId="{8E9F79EB-3D32-4276-95F7-D5289B51FC51}">
      <dgm:prSet/>
      <dgm:spPr/>
      <dgm:t>
        <a:bodyPr/>
        <a:lstStyle/>
        <a:p>
          <a:endParaRPr lang="en-US"/>
        </a:p>
      </dgm:t>
    </dgm:pt>
    <dgm:pt modelId="{242BF6EB-EC99-42F1-8212-DB0729580E5F}" type="sibTrans" cxnId="{8E9F79EB-3D32-4276-95F7-D5289B51FC51}">
      <dgm:prSet/>
      <dgm:spPr/>
      <dgm:t>
        <a:bodyPr/>
        <a:lstStyle/>
        <a:p>
          <a:endParaRPr lang="en-US"/>
        </a:p>
      </dgm:t>
    </dgm:pt>
    <dgm:pt modelId="{560BB0D6-197D-451C-B920-61BD491CF5C8}">
      <dgm:prSet phldrT="[Text]"/>
      <dgm:spPr/>
      <dgm:t>
        <a:bodyPr/>
        <a:lstStyle/>
        <a:p>
          <a:pPr>
            <a:spcAft>
              <a:spcPts val="1200"/>
            </a:spcAft>
          </a:pPr>
          <a:r>
            <a:rPr lang="en-US" dirty="0" smtClean="0"/>
            <a:t>They reside between Mars and Jupiter in The Asteroid Belt.</a:t>
          </a:r>
          <a:endParaRPr lang="en-US" dirty="0"/>
        </a:p>
      </dgm:t>
    </dgm:pt>
    <dgm:pt modelId="{22CAB073-A81B-4FF6-8E52-77CA2806DD4A}" type="parTrans" cxnId="{8E32C997-F88B-40DC-AFDD-226B44E23511}">
      <dgm:prSet/>
      <dgm:spPr/>
      <dgm:t>
        <a:bodyPr/>
        <a:lstStyle/>
        <a:p>
          <a:endParaRPr lang="en-US"/>
        </a:p>
      </dgm:t>
    </dgm:pt>
    <dgm:pt modelId="{9DF3181B-A3C6-4CED-B028-61EC57C46DC5}" type="sibTrans" cxnId="{8E32C997-F88B-40DC-AFDD-226B44E23511}">
      <dgm:prSet/>
      <dgm:spPr/>
      <dgm:t>
        <a:bodyPr/>
        <a:lstStyle/>
        <a:p>
          <a:endParaRPr lang="en-US"/>
        </a:p>
      </dgm:t>
    </dgm:pt>
    <dgm:pt modelId="{BB25656B-168E-4E6A-9FAB-DF9BDD6E8A15}">
      <dgm:prSet phldrT="[Text]"/>
      <dgm:spPr/>
      <dgm:t>
        <a:bodyPr/>
        <a:lstStyle/>
        <a:p>
          <a:r>
            <a:rPr lang="en-US" dirty="0" smtClean="0"/>
            <a:t>Meteorites</a:t>
          </a:r>
          <a:endParaRPr lang="en-US" dirty="0"/>
        </a:p>
      </dgm:t>
    </dgm:pt>
    <dgm:pt modelId="{62058F01-B2F2-4122-B018-B02122B9D974}" type="parTrans" cxnId="{51747DA7-C70F-4198-9F44-7D2688A00CB3}">
      <dgm:prSet/>
      <dgm:spPr/>
      <dgm:t>
        <a:bodyPr/>
        <a:lstStyle/>
        <a:p>
          <a:endParaRPr lang="en-US"/>
        </a:p>
      </dgm:t>
    </dgm:pt>
    <dgm:pt modelId="{6602742A-E1B1-4F5B-B722-9D8A654D4B3F}" type="sibTrans" cxnId="{51747DA7-C70F-4198-9F44-7D2688A00CB3}">
      <dgm:prSet/>
      <dgm:spPr/>
      <dgm:t>
        <a:bodyPr/>
        <a:lstStyle/>
        <a:p>
          <a:endParaRPr lang="en-US"/>
        </a:p>
      </dgm:t>
    </dgm:pt>
    <dgm:pt modelId="{7AF27D83-2E57-45DA-8B68-2EE96649A27F}">
      <dgm:prSet phldrT="[Text]"/>
      <dgm:spPr/>
      <dgm:t>
        <a:bodyPr/>
        <a:lstStyle/>
        <a:p>
          <a:pPr>
            <a:spcAft>
              <a:spcPts val="1200"/>
            </a:spcAft>
          </a:pPr>
          <a:r>
            <a:rPr lang="en-US" dirty="0" smtClean="0"/>
            <a:t>Meteors are only the flash of light in the night sky.</a:t>
          </a:r>
          <a:endParaRPr lang="en-US" dirty="0"/>
        </a:p>
      </dgm:t>
    </dgm:pt>
    <dgm:pt modelId="{4CFFA297-DCB6-4589-ADCC-7B57B24073A1}" type="parTrans" cxnId="{C31278B6-833A-4AE7-8FA5-25D58C0EF72F}">
      <dgm:prSet/>
      <dgm:spPr/>
      <dgm:t>
        <a:bodyPr/>
        <a:lstStyle/>
        <a:p>
          <a:endParaRPr lang="en-US"/>
        </a:p>
      </dgm:t>
    </dgm:pt>
    <dgm:pt modelId="{F2F8CA8D-0E7E-4792-863F-F7F6CDB5D41C}" type="sibTrans" cxnId="{C31278B6-833A-4AE7-8FA5-25D58C0EF72F}">
      <dgm:prSet/>
      <dgm:spPr/>
      <dgm:t>
        <a:bodyPr/>
        <a:lstStyle/>
        <a:p>
          <a:endParaRPr lang="en-US"/>
        </a:p>
      </dgm:t>
    </dgm:pt>
    <dgm:pt modelId="{652C7B62-6B9C-47F4-84EC-E33E72465BA0}">
      <dgm:prSet phldrT="[Text]"/>
      <dgm:spPr/>
      <dgm:t>
        <a:bodyPr/>
        <a:lstStyle/>
        <a:p>
          <a:pPr>
            <a:spcAft>
              <a:spcPts val="1200"/>
            </a:spcAft>
          </a:pPr>
          <a:r>
            <a:rPr lang="en-US" dirty="0" smtClean="0"/>
            <a:t>Meteorites are those that make it to the ground.</a:t>
          </a:r>
          <a:endParaRPr lang="en-US" dirty="0"/>
        </a:p>
      </dgm:t>
    </dgm:pt>
    <dgm:pt modelId="{F19CE034-62B2-483E-8772-F997B6524CDA}" type="parTrans" cxnId="{7E1E2AD9-542C-4075-B514-3B610498A654}">
      <dgm:prSet/>
      <dgm:spPr/>
      <dgm:t>
        <a:bodyPr/>
        <a:lstStyle/>
        <a:p>
          <a:endParaRPr lang="en-US"/>
        </a:p>
      </dgm:t>
    </dgm:pt>
    <dgm:pt modelId="{660CE9C3-6EDD-4E59-9CDB-21034A873E79}" type="sibTrans" cxnId="{7E1E2AD9-542C-4075-B514-3B610498A654}">
      <dgm:prSet/>
      <dgm:spPr/>
      <dgm:t>
        <a:bodyPr/>
        <a:lstStyle/>
        <a:p>
          <a:endParaRPr lang="en-US"/>
        </a:p>
      </dgm:t>
    </dgm:pt>
    <dgm:pt modelId="{9F7AD128-D8E8-4DD1-A30B-0F61C0CD3B8D}">
      <dgm:prSet phldrT="[Text]"/>
      <dgm:spPr/>
      <dgm:t>
        <a:bodyPr/>
        <a:lstStyle/>
        <a:p>
          <a:r>
            <a:rPr lang="en-US" dirty="0" smtClean="0"/>
            <a:t>Comets</a:t>
          </a:r>
          <a:endParaRPr lang="en-US" dirty="0"/>
        </a:p>
      </dgm:t>
    </dgm:pt>
    <dgm:pt modelId="{1B0A7DC8-3B8E-4EDE-9BE1-2684970C234E}" type="parTrans" cxnId="{99504CBC-89AC-4443-910D-583C701A2D6F}">
      <dgm:prSet/>
      <dgm:spPr/>
      <dgm:t>
        <a:bodyPr/>
        <a:lstStyle/>
        <a:p>
          <a:endParaRPr lang="en-US"/>
        </a:p>
      </dgm:t>
    </dgm:pt>
    <dgm:pt modelId="{231A36C6-0FD9-48DC-8FDA-E1023EAF964D}" type="sibTrans" cxnId="{99504CBC-89AC-4443-910D-583C701A2D6F}">
      <dgm:prSet/>
      <dgm:spPr/>
      <dgm:t>
        <a:bodyPr/>
        <a:lstStyle/>
        <a:p>
          <a:endParaRPr lang="en-US"/>
        </a:p>
      </dgm:t>
    </dgm:pt>
    <dgm:pt modelId="{0353E5E1-63DB-492D-943C-C7A6EADFE9A0}">
      <dgm:prSet phldrT="[Text]"/>
      <dgm:spPr/>
      <dgm:t>
        <a:bodyPr/>
        <a:lstStyle/>
        <a:p>
          <a:pPr>
            <a:spcAft>
              <a:spcPts val="1200"/>
            </a:spcAft>
          </a:pPr>
          <a:r>
            <a:rPr lang="en-US" dirty="0" smtClean="0"/>
            <a:t>Icy planetesimal.</a:t>
          </a:r>
          <a:endParaRPr lang="en-US" dirty="0"/>
        </a:p>
      </dgm:t>
    </dgm:pt>
    <dgm:pt modelId="{D87AE57E-7689-45A1-A31F-F0959DA123CA}" type="parTrans" cxnId="{07190468-4B61-4BF2-BD65-7C70D01ADC0B}">
      <dgm:prSet/>
      <dgm:spPr/>
      <dgm:t>
        <a:bodyPr/>
        <a:lstStyle/>
        <a:p>
          <a:endParaRPr lang="en-US"/>
        </a:p>
      </dgm:t>
    </dgm:pt>
    <dgm:pt modelId="{10FBC4CB-1029-42AB-A168-0FA15DB6CD52}" type="sibTrans" cxnId="{07190468-4B61-4BF2-BD65-7C70D01ADC0B}">
      <dgm:prSet/>
      <dgm:spPr/>
      <dgm:t>
        <a:bodyPr/>
        <a:lstStyle/>
        <a:p>
          <a:endParaRPr lang="en-US"/>
        </a:p>
      </dgm:t>
    </dgm:pt>
    <dgm:pt modelId="{FAD9F4FC-1C18-4ACB-8B6F-1A932C3E36B6}">
      <dgm:prSet phldrT="[Text]"/>
      <dgm:spPr/>
      <dgm:t>
        <a:bodyPr/>
        <a:lstStyle/>
        <a:p>
          <a:pPr>
            <a:spcAft>
              <a:spcPts val="1200"/>
            </a:spcAft>
          </a:pPr>
          <a:r>
            <a:rPr lang="en-US" dirty="0" smtClean="0"/>
            <a:t>Most do not have tails.</a:t>
          </a:r>
          <a:endParaRPr lang="en-US" dirty="0"/>
        </a:p>
      </dgm:t>
    </dgm:pt>
    <dgm:pt modelId="{E24DDD50-B3C5-4E91-98E2-7178821FED21}" type="parTrans" cxnId="{B8A7D572-5D6F-42E8-80E0-2F72D1757750}">
      <dgm:prSet/>
      <dgm:spPr/>
      <dgm:t>
        <a:bodyPr/>
        <a:lstStyle/>
        <a:p>
          <a:endParaRPr lang="en-US"/>
        </a:p>
      </dgm:t>
    </dgm:pt>
    <dgm:pt modelId="{E23A8EEB-0B4D-4F6A-BE4C-C89C81CA28D6}" type="sibTrans" cxnId="{B8A7D572-5D6F-42E8-80E0-2F72D1757750}">
      <dgm:prSet/>
      <dgm:spPr/>
      <dgm:t>
        <a:bodyPr/>
        <a:lstStyle/>
        <a:p>
          <a:endParaRPr lang="en-US"/>
        </a:p>
      </dgm:t>
    </dgm:pt>
    <dgm:pt modelId="{003F7D81-87A4-477C-A616-0EE9874FA2AF}">
      <dgm:prSet phldrT="[Text]"/>
      <dgm:spPr/>
      <dgm:t>
        <a:bodyPr/>
        <a:lstStyle/>
        <a:p>
          <a:pPr>
            <a:spcAft>
              <a:spcPts val="1200"/>
            </a:spcAft>
          </a:pPr>
          <a:r>
            <a:rPr lang="en-US" dirty="0" smtClean="0"/>
            <a:t>They are asteroids that got ejected from The Asteroid Belt.</a:t>
          </a:r>
          <a:endParaRPr lang="en-US" dirty="0"/>
        </a:p>
      </dgm:t>
    </dgm:pt>
    <dgm:pt modelId="{BFCF51DC-E037-4808-A521-1C3C5572BC2E}" type="parTrans" cxnId="{8D47E3B6-29E2-46BA-94A7-E99F08E8A2AC}">
      <dgm:prSet/>
      <dgm:spPr/>
      <dgm:t>
        <a:bodyPr/>
        <a:lstStyle/>
        <a:p>
          <a:endParaRPr lang="en-US"/>
        </a:p>
      </dgm:t>
    </dgm:pt>
    <dgm:pt modelId="{DA89EB7A-F4AE-41E4-A233-CC10D0143E14}" type="sibTrans" cxnId="{8D47E3B6-29E2-46BA-94A7-E99F08E8A2AC}">
      <dgm:prSet/>
      <dgm:spPr/>
      <dgm:t>
        <a:bodyPr/>
        <a:lstStyle/>
        <a:p>
          <a:endParaRPr lang="en-US"/>
        </a:p>
      </dgm:t>
    </dgm:pt>
    <dgm:pt modelId="{2B939A06-5213-4736-80C5-5A1D88594195}">
      <dgm:prSet phldrT="[Text]"/>
      <dgm:spPr/>
      <dgm:t>
        <a:bodyPr/>
        <a:lstStyle/>
        <a:p>
          <a:pPr>
            <a:spcAft>
              <a:spcPts val="1200"/>
            </a:spcAft>
          </a:pPr>
          <a:r>
            <a:rPr lang="en-US" dirty="0" smtClean="0"/>
            <a:t>Tails form only when a comet comes close enough to the Sun to have its ice sublimated into gas.</a:t>
          </a:r>
          <a:endParaRPr lang="en-US" dirty="0"/>
        </a:p>
      </dgm:t>
    </dgm:pt>
    <dgm:pt modelId="{63014E52-42DA-4B85-9896-992DF21161E4}" type="parTrans" cxnId="{DE43496A-8066-4977-B180-41FB3E66EFDD}">
      <dgm:prSet/>
      <dgm:spPr/>
      <dgm:t>
        <a:bodyPr/>
        <a:lstStyle/>
        <a:p>
          <a:endParaRPr lang="en-US"/>
        </a:p>
      </dgm:t>
    </dgm:pt>
    <dgm:pt modelId="{44CDB4A8-5196-4039-A715-72B658179FC0}" type="sibTrans" cxnId="{DE43496A-8066-4977-B180-41FB3E66EFDD}">
      <dgm:prSet/>
      <dgm:spPr/>
      <dgm:t>
        <a:bodyPr/>
        <a:lstStyle/>
        <a:p>
          <a:endParaRPr lang="en-US"/>
        </a:p>
      </dgm:t>
    </dgm:pt>
    <dgm:pt modelId="{D727BBF3-F2EE-4D46-BBF6-2D99089479E8}">
      <dgm:prSet phldrT="[Text]"/>
      <dgm:spPr/>
      <dgm:t>
        <a:bodyPr/>
        <a:lstStyle/>
        <a:p>
          <a:pPr>
            <a:spcAft>
              <a:spcPts val="1200"/>
            </a:spcAft>
          </a:pPr>
          <a:r>
            <a:rPr lang="en-US" dirty="0" smtClean="0"/>
            <a:t>The escaping gas carries away dust with it, forming two tails: a plasma tail and a dust tail.</a:t>
          </a:r>
          <a:endParaRPr lang="en-US" dirty="0"/>
        </a:p>
      </dgm:t>
    </dgm:pt>
    <dgm:pt modelId="{A0A72CBC-7E97-4B6B-BBA6-AA8FC8D02DD9}" type="parTrans" cxnId="{7394DAC2-15FC-480E-B6D0-1CF69BCE4D66}">
      <dgm:prSet/>
      <dgm:spPr/>
      <dgm:t>
        <a:bodyPr/>
        <a:lstStyle/>
        <a:p>
          <a:endParaRPr lang="en-US"/>
        </a:p>
      </dgm:t>
    </dgm:pt>
    <dgm:pt modelId="{7BFE0A53-D6CF-48ED-867A-7630FF9BA725}" type="sibTrans" cxnId="{7394DAC2-15FC-480E-B6D0-1CF69BCE4D66}">
      <dgm:prSet/>
      <dgm:spPr/>
      <dgm:t>
        <a:bodyPr/>
        <a:lstStyle/>
        <a:p>
          <a:endParaRPr lang="en-US"/>
        </a:p>
      </dgm:t>
    </dgm:pt>
    <dgm:pt modelId="{DE600853-D22E-4E14-8F1A-8B3867CE9D58}" type="pres">
      <dgm:prSet presAssocID="{E6A7CF45-7E8B-4C08-B419-365ED9348759}" presName="linearFlow" presStyleCnt="0">
        <dgm:presLayoutVars>
          <dgm:dir/>
          <dgm:animLvl val="lvl"/>
          <dgm:resizeHandles/>
        </dgm:presLayoutVars>
      </dgm:prSet>
      <dgm:spPr/>
    </dgm:pt>
    <dgm:pt modelId="{1F4722D4-486D-451C-ABE0-7729E58EEAB3}" type="pres">
      <dgm:prSet presAssocID="{648D0295-19A1-4406-A9D6-27EBF63F57A9}" presName="compositeNode" presStyleCnt="0">
        <dgm:presLayoutVars>
          <dgm:bulletEnabled val="1"/>
        </dgm:presLayoutVars>
      </dgm:prSet>
      <dgm:spPr/>
    </dgm:pt>
    <dgm:pt modelId="{02F1A8DE-8DF1-4EF6-AF76-87F951BC81EB}" type="pres">
      <dgm:prSet presAssocID="{648D0295-19A1-4406-A9D6-27EBF63F57A9}" presName="image" presStyleLbl="fgImgPlace1" presStyleIdx="0" presStyleCnt="3" custScaleX="137674" custScaleY="133221" custLinFactNeighborX="5532" custLinFactNeighborY="-21813"/>
      <dgm:spPr>
        <a:blipFill rotWithShape="0">
          <a:blip xmlns:r="http://schemas.openxmlformats.org/officeDocument/2006/relationships" r:embed="rId1"/>
          <a:stretch>
            <a:fillRect/>
          </a:stretch>
        </a:blipFill>
      </dgm:spPr>
    </dgm:pt>
    <dgm:pt modelId="{0ACCD6A2-578C-46C5-94EB-4428B9C2D4BF}" type="pres">
      <dgm:prSet presAssocID="{648D0295-19A1-4406-A9D6-27EBF63F57A9}" presName="childNode" presStyleLbl="node1" presStyleIdx="0" presStyleCnt="3">
        <dgm:presLayoutVars>
          <dgm:bulletEnabled val="1"/>
        </dgm:presLayoutVars>
      </dgm:prSet>
      <dgm:spPr/>
      <dgm:t>
        <a:bodyPr/>
        <a:lstStyle/>
        <a:p>
          <a:endParaRPr lang="en-US"/>
        </a:p>
      </dgm:t>
    </dgm:pt>
    <dgm:pt modelId="{4AD69C5A-9E80-4983-BF11-CE8D11E7C337}" type="pres">
      <dgm:prSet presAssocID="{648D0295-19A1-4406-A9D6-27EBF63F57A9}" presName="parentNode" presStyleLbl="revTx" presStyleIdx="0" presStyleCnt="3">
        <dgm:presLayoutVars>
          <dgm:chMax val="0"/>
          <dgm:bulletEnabled val="1"/>
        </dgm:presLayoutVars>
      </dgm:prSet>
      <dgm:spPr/>
    </dgm:pt>
    <dgm:pt modelId="{3D8B312F-1401-4A91-8B1F-3CE5C71F8411}" type="pres">
      <dgm:prSet presAssocID="{9F76045B-810A-497B-8222-CE8FE59C8269}" presName="sibTrans" presStyleCnt="0"/>
      <dgm:spPr/>
    </dgm:pt>
    <dgm:pt modelId="{C9F5D22A-7C90-48A3-8B23-06124BCA79FC}" type="pres">
      <dgm:prSet presAssocID="{BB25656B-168E-4E6A-9FAB-DF9BDD6E8A15}" presName="compositeNode" presStyleCnt="0">
        <dgm:presLayoutVars>
          <dgm:bulletEnabled val="1"/>
        </dgm:presLayoutVars>
      </dgm:prSet>
      <dgm:spPr/>
    </dgm:pt>
    <dgm:pt modelId="{6264DEAF-905B-4142-8358-59C9EF562133}" type="pres">
      <dgm:prSet presAssocID="{BB25656B-168E-4E6A-9FAB-DF9BDD6E8A15}" presName="image" presStyleLbl="fgImgPlace1" presStyleIdx="1" presStyleCnt="3" custScaleX="146132" custScaleY="125844" custLinFactNeighborX="-8483" custLinFactNeighborY="-20485"/>
      <dgm:spPr>
        <a:blipFill rotWithShape="0">
          <a:blip xmlns:r="http://schemas.openxmlformats.org/officeDocument/2006/relationships" r:embed="rId2"/>
          <a:stretch>
            <a:fillRect/>
          </a:stretch>
        </a:blipFill>
      </dgm:spPr>
    </dgm:pt>
    <dgm:pt modelId="{F2E7FE00-0A5C-428F-B1E4-455A695948AD}" type="pres">
      <dgm:prSet presAssocID="{BB25656B-168E-4E6A-9FAB-DF9BDD6E8A15}" presName="childNode" presStyleLbl="node1" presStyleIdx="1" presStyleCnt="3">
        <dgm:presLayoutVars>
          <dgm:bulletEnabled val="1"/>
        </dgm:presLayoutVars>
      </dgm:prSet>
      <dgm:spPr/>
      <dgm:t>
        <a:bodyPr/>
        <a:lstStyle/>
        <a:p>
          <a:endParaRPr lang="en-US"/>
        </a:p>
      </dgm:t>
    </dgm:pt>
    <dgm:pt modelId="{C84DB4DD-93CC-473F-BAD2-49E46D311091}" type="pres">
      <dgm:prSet presAssocID="{BB25656B-168E-4E6A-9FAB-DF9BDD6E8A15}" presName="parentNode" presStyleLbl="revTx" presStyleIdx="1" presStyleCnt="3">
        <dgm:presLayoutVars>
          <dgm:chMax val="0"/>
          <dgm:bulletEnabled val="1"/>
        </dgm:presLayoutVars>
      </dgm:prSet>
      <dgm:spPr/>
    </dgm:pt>
    <dgm:pt modelId="{E62EE3F8-0A50-439F-8417-A8881B9CED0F}" type="pres">
      <dgm:prSet presAssocID="{6602742A-E1B1-4F5B-B722-9D8A654D4B3F}" presName="sibTrans" presStyleCnt="0"/>
      <dgm:spPr/>
    </dgm:pt>
    <dgm:pt modelId="{46A28E21-9D0A-4371-9E58-B2B14703D86A}" type="pres">
      <dgm:prSet presAssocID="{9F7AD128-D8E8-4DD1-A30B-0F61C0CD3B8D}" presName="compositeNode" presStyleCnt="0">
        <dgm:presLayoutVars>
          <dgm:bulletEnabled val="1"/>
        </dgm:presLayoutVars>
      </dgm:prSet>
      <dgm:spPr/>
    </dgm:pt>
    <dgm:pt modelId="{F69F1228-6981-4AF6-B574-75E116FF19AE}" type="pres">
      <dgm:prSet presAssocID="{9F7AD128-D8E8-4DD1-A30B-0F61C0CD3B8D}" presName="image" presStyleLbl="fgImgPlace1" presStyleIdx="2" presStyleCnt="3" custScaleX="143466" custScaleY="126850" custLinFactNeighborX="-4301" custLinFactNeighborY="-23290"/>
      <dgm:spPr>
        <a:blipFill rotWithShape="0">
          <a:blip xmlns:r="http://schemas.openxmlformats.org/officeDocument/2006/relationships" r:embed="rId3"/>
          <a:stretch>
            <a:fillRect/>
          </a:stretch>
        </a:blipFill>
      </dgm:spPr>
    </dgm:pt>
    <dgm:pt modelId="{20F03C60-CDBA-41A0-8ED4-F825650D422F}" type="pres">
      <dgm:prSet presAssocID="{9F7AD128-D8E8-4DD1-A30B-0F61C0CD3B8D}" presName="childNode" presStyleLbl="node1" presStyleIdx="2" presStyleCnt="3">
        <dgm:presLayoutVars>
          <dgm:bulletEnabled val="1"/>
        </dgm:presLayoutVars>
      </dgm:prSet>
      <dgm:spPr/>
      <dgm:t>
        <a:bodyPr/>
        <a:lstStyle/>
        <a:p>
          <a:endParaRPr lang="en-US"/>
        </a:p>
      </dgm:t>
    </dgm:pt>
    <dgm:pt modelId="{BECFF9D8-2FFB-4FC0-ABE2-AEC7DA9689D0}" type="pres">
      <dgm:prSet presAssocID="{9F7AD128-D8E8-4DD1-A30B-0F61C0CD3B8D}" presName="parentNode" presStyleLbl="revTx" presStyleIdx="2" presStyleCnt="3">
        <dgm:presLayoutVars>
          <dgm:chMax val="0"/>
          <dgm:bulletEnabled val="1"/>
        </dgm:presLayoutVars>
      </dgm:prSet>
      <dgm:spPr/>
    </dgm:pt>
  </dgm:ptLst>
  <dgm:cxnLst>
    <dgm:cxn modelId="{8E9F79EB-3D32-4276-95F7-D5289B51FC51}" srcId="{648D0295-19A1-4406-A9D6-27EBF63F57A9}" destId="{B4A74291-2AA8-4D69-8B51-CF7FC58CBF2A}" srcOrd="0" destOrd="0" parTransId="{D8CEC085-093F-4D98-B1DF-DBCDAA7DD75C}" sibTransId="{242BF6EB-EC99-42F1-8212-DB0729580E5F}"/>
    <dgm:cxn modelId="{0009C694-2179-408A-BD4F-454775244242}" type="presOf" srcId="{D727BBF3-F2EE-4D46-BBF6-2D99089479E8}" destId="{20F03C60-CDBA-41A0-8ED4-F825650D422F}" srcOrd="0" destOrd="3" presId="urn:microsoft.com/office/officeart/2005/8/layout/hList2"/>
    <dgm:cxn modelId="{7394DAC2-15FC-480E-B6D0-1CF69BCE4D66}" srcId="{9F7AD128-D8E8-4DD1-A30B-0F61C0CD3B8D}" destId="{D727BBF3-F2EE-4D46-BBF6-2D99089479E8}" srcOrd="3" destOrd="0" parTransId="{A0A72CBC-7E97-4B6B-BBA6-AA8FC8D02DD9}" sibTransId="{7BFE0A53-D6CF-48ED-867A-7630FF9BA725}"/>
    <dgm:cxn modelId="{99504CBC-89AC-4443-910D-583C701A2D6F}" srcId="{E6A7CF45-7E8B-4C08-B419-365ED9348759}" destId="{9F7AD128-D8E8-4DD1-A30B-0F61C0CD3B8D}" srcOrd="2" destOrd="0" parTransId="{1B0A7DC8-3B8E-4EDE-9BE1-2684970C234E}" sibTransId="{231A36C6-0FD9-48DC-8FDA-E1023EAF964D}"/>
    <dgm:cxn modelId="{AC4B2BB6-F70C-4339-8839-C0A7692718D3}" type="presOf" srcId="{9F7AD128-D8E8-4DD1-A30B-0F61C0CD3B8D}" destId="{BECFF9D8-2FFB-4FC0-ABE2-AEC7DA9689D0}" srcOrd="0" destOrd="0" presId="urn:microsoft.com/office/officeart/2005/8/layout/hList2"/>
    <dgm:cxn modelId="{34A5DC44-ECCD-4EF0-BDF0-326AD176BECB}" type="presOf" srcId="{E6A7CF45-7E8B-4C08-B419-365ED9348759}" destId="{DE600853-D22E-4E14-8F1A-8B3867CE9D58}" srcOrd="0" destOrd="0" presId="urn:microsoft.com/office/officeart/2005/8/layout/hList2"/>
    <dgm:cxn modelId="{93860EFB-FB99-44B2-8F49-E008F62392E0}" srcId="{E6A7CF45-7E8B-4C08-B419-365ED9348759}" destId="{648D0295-19A1-4406-A9D6-27EBF63F57A9}" srcOrd="0" destOrd="0" parTransId="{5B5C47EC-16D2-4FFE-BDE2-947AAA3C6B78}" sibTransId="{9F76045B-810A-497B-8222-CE8FE59C8269}"/>
    <dgm:cxn modelId="{8E32C997-F88B-40DC-AFDD-226B44E23511}" srcId="{648D0295-19A1-4406-A9D6-27EBF63F57A9}" destId="{560BB0D6-197D-451C-B920-61BD491CF5C8}" srcOrd="1" destOrd="0" parTransId="{22CAB073-A81B-4FF6-8E52-77CA2806DD4A}" sibTransId="{9DF3181B-A3C6-4CED-B028-61EC57C46DC5}"/>
    <dgm:cxn modelId="{7E1E2AD9-542C-4075-B514-3B610498A654}" srcId="{BB25656B-168E-4E6A-9FAB-DF9BDD6E8A15}" destId="{652C7B62-6B9C-47F4-84EC-E33E72465BA0}" srcOrd="1" destOrd="0" parTransId="{F19CE034-62B2-483E-8772-F997B6524CDA}" sibTransId="{660CE9C3-6EDD-4E59-9CDB-21034A873E79}"/>
    <dgm:cxn modelId="{51747DA7-C70F-4198-9F44-7D2688A00CB3}" srcId="{E6A7CF45-7E8B-4C08-B419-365ED9348759}" destId="{BB25656B-168E-4E6A-9FAB-DF9BDD6E8A15}" srcOrd="1" destOrd="0" parTransId="{62058F01-B2F2-4122-B018-B02122B9D974}" sibTransId="{6602742A-E1B1-4F5B-B722-9D8A654D4B3F}"/>
    <dgm:cxn modelId="{BE5445C5-EE2D-4A77-AA08-AE9157B504DA}" type="presOf" srcId="{003F7D81-87A4-477C-A616-0EE9874FA2AF}" destId="{F2E7FE00-0A5C-428F-B1E4-455A695948AD}" srcOrd="0" destOrd="2" presId="urn:microsoft.com/office/officeart/2005/8/layout/hList2"/>
    <dgm:cxn modelId="{B8A7D572-5D6F-42E8-80E0-2F72D1757750}" srcId="{9F7AD128-D8E8-4DD1-A30B-0F61C0CD3B8D}" destId="{FAD9F4FC-1C18-4ACB-8B6F-1A932C3E36B6}" srcOrd="1" destOrd="0" parTransId="{E24DDD50-B3C5-4E91-98E2-7178821FED21}" sibTransId="{E23A8EEB-0B4D-4F6A-BE4C-C89C81CA28D6}"/>
    <dgm:cxn modelId="{8D47E3B6-29E2-46BA-94A7-E99F08E8A2AC}" srcId="{BB25656B-168E-4E6A-9FAB-DF9BDD6E8A15}" destId="{003F7D81-87A4-477C-A616-0EE9874FA2AF}" srcOrd="2" destOrd="0" parTransId="{BFCF51DC-E037-4808-A521-1C3C5572BC2E}" sibTransId="{DA89EB7A-F4AE-41E4-A233-CC10D0143E14}"/>
    <dgm:cxn modelId="{579261A7-26F4-4746-BF4B-AFE6397F0D6C}" type="presOf" srcId="{652C7B62-6B9C-47F4-84EC-E33E72465BA0}" destId="{F2E7FE00-0A5C-428F-B1E4-455A695948AD}" srcOrd="0" destOrd="1" presId="urn:microsoft.com/office/officeart/2005/8/layout/hList2"/>
    <dgm:cxn modelId="{EFE56603-401B-4142-ADC5-7DD50FFE1B69}" type="presOf" srcId="{2B939A06-5213-4736-80C5-5A1D88594195}" destId="{20F03C60-CDBA-41A0-8ED4-F825650D422F}" srcOrd="0" destOrd="2" presId="urn:microsoft.com/office/officeart/2005/8/layout/hList2"/>
    <dgm:cxn modelId="{865D3343-7F84-4B65-B9CC-B105D6A5ABD5}" type="presOf" srcId="{0353E5E1-63DB-492D-943C-C7A6EADFE9A0}" destId="{20F03C60-CDBA-41A0-8ED4-F825650D422F}" srcOrd="0" destOrd="0" presId="urn:microsoft.com/office/officeart/2005/8/layout/hList2"/>
    <dgm:cxn modelId="{085A90A3-3440-451C-B4FF-61B0DB2CA413}" type="presOf" srcId="{B4A74291-2AA8-4D69-8B51-CF7FC58CBF2A}" destId="{0ACCD6A2-578C-46C5-94EB-4428B9C2D4BF}" srcOrd="0" destOrd="0" presId="urn:microsoft.com/office/officeart/2005/8/layout/hList2"/>
    <dgm:cxn modelId="{54DD9588-037C-4CB8-B298-2F45E7067CF8}" type="presOf" srcId="{FAD9F4FC-1C18-4ACB-8B6F-1A932C3E36B6}" destId="{20F03C60-CDBA-41A0-8ED4-F825650D422F}" srcOrd="0" destOrd="1" presId="urn:microsoft.com/office/officeart/2005/8/layout/hList2"/>
    <dgm:cxn modelId="{C31278B6-833A-4AE7-8FA5-25D58C0EF72F}" srcId="{BB25656B-168E-4E6A-9FAB-DF9BDD6E8A15}" destId="{7AF27D83-2E57-45DA-8B68-2EE96649A27F}" srcOrd="0" destOrd="0" parTransId="{4CFFA297-DCB6-4589-ADCC-7B57B24073A1}" sibTransId="{F2F8CA8D-0E7E-4792-863F-F7F6CDB5D41C}"/>
    <dgm:cxn modelId="{F30726B3-DA77-4994-9CD1-2F09597DDD0D}" type="presOf" srcId="{7AF27D83-2E57-45DA-8B68-2EE96649A27F}" destId="{F2E7FE00-0A5C-428F-B1E4-455A695948AD}" srcOrd="0" destOrd="0" presId="urn:microsoft.com/office/officeart/2005/8/layout/hList2"/>
    <dgm:cxn modelId="{07190468-4B61-4BF2-BD65-7C70D01ADC0B}" srcId="{9F7AD128-D8E8-4DD1-A30B-0F61C0CD3B8D}" destId="{0353E5E1-63DB-492D-943C-C7A6EADFE9A0}" srcOrd="0" destOrd="0" parTransId="{D87AE57E-7689-45A1-A31F-F0959DA123CA}" sibTransId="{10FBC4CB-1029-42AB-A168-0FA15DB6CD52}"/>
    <dgm:cxn modelId="{3D060031-5C3E-4369-BFE6-D0C42EFD0176}" type="presOf" srcId="{BB25656B-168E-4E6A-9FAB-DF9BDD6E8A15}" destId="{C84DB4DD-93CC-473F-BAD2-49E46D311091}" srcOrd="0" destOrd="0" presId="urn:microsoft.com/office/officeart/2005/8/layout/hList2"/>
    <dgm:cxn modelId="{D3839973-B2E9-4BDA-910D-A8C4545E373B}" type="presOf" srcId="{560BB0D6-197D-451C-B920-61BD491CF5C8}" destId="{0ACCD6A2-578C-46C5-94EB-4428B9C2D4BF}" srcOrd="0" destOrd="1" presId="urn:microsoft.com/office/officeart/2005/8/layout/hList2"/>
    <dgm:cxn modelId="{4A2338CE-79CC-4CD4-A79B-26F0636BC42C}" type="presOf" srcId="{648D0295-19A1-4406-A9D6-27EBF63F57A9}" destId="{4AD69C5A-9E80-4983-BF11-CE8D11E7C337}" srcOrd="0" destOrd="0" presId="urn:microsoft.com/office/officeart/2005/8/layout/hList2"/>
    <dgm:cxn modelId="{DE43496A-8066-4977-B180-41FB3E66EFDD}" srcId="{9F7AD128-D8E8-4DD1-A30B-0F61C0CD3B8D}" destId="{2B939A06-5213-4736-80C5-5A1D88594195}" srcOrd="2" destOrd="0" parTransId="{63014E52-42DA-4B85-9896-992DF21161E4}" sibTransId="{44CDB4A8-5196-4039-A715-72B658179FC0}"/>
    <dgm:cxn modelId="{A0F76ED6-CC5C-473B-BC1D-FD01AFC86F11}" type="presParOf" srcId="{DE600853-D22E-4E14-8F1A-8B3867CE9D58}" destId="{1F4722D4-486D-451C-ABE0-7729E58EEAB3}" srcOrd="0" destOrd="0" presId="urn:microsoft.com/office/officeart/2005/8/layout/hList2"/>
    <dgm:cxn modelId="{ADF651CC-741E-4673-A14A-7AD57B413A51}" type="presParOf" srcId="{1F4722D4-486D-451C-ABE0-7729E58EEAB3}" destId="{02F1A8DE-8DF1-4EF6-AF76-87F951BC81EB}" srcOrd="0" destOrd="0" presId="urn:microsoft.com/office/officeart/2005/8/layout/hList2"/>
    <dgm:cxn modelId="{13F8C7B9-DF64-4DA9-B0B7-63623364A715}" type="presParOf" srcId="{1F4722D4-486D-451C-ABE0-7729E58EEAB3}" destId="{0ACCD6A2-578C-46C5-94EB-4428B9C2D4BF}" srcOrd="1" destOrd="0" presId="urn:microsoft.com/office/officeart/2005/8/layout/hList2"/>
    <dgm:cxn modelId="{16C66DC0-9994-4E2B-8930-F8BDCD2EA2DE}" type="presParOf" srcId="{1F4722D4-486D-451C-ABE0-7729E58EEAB3}" destId="{4AD69C5A-9E80-4983-BF11-CE8D11E7C337}" srcOrd="2" destOrd="0" presId="urn:microsoft.com/office/officeart/2005/8/layout/hList2"/>
    <dgm:cxn modelId="{E07DA205-B9F3-4994-9A74-BD9C507A00DD}" type="presParOf" srcId="{DE600853-D22E-4E14-8F1A-8B3867CE9D58}" destId="{3D8B312F-1401-4A91-8B1F-3CE5C71F8411}" srcOrd="1" destOrd="0" presId="urn:microsoft.com/office/officeart/2005/8/layout/hList2"/>
    <dgm:cxn modelId="{7AE6034C-53EF-4DC7-AC98-DEB22E2FE07F}" type="presParOf" srcId="{DE600853-D22E-4E14-8F1A-8B3867CE9D58}" destId="{C9F5D22A-7C90-48A3-8B23-06124BCA79FC}" srcOrd="2" destOrd="0" presId="urn:microsoft.com/office/officeart/2005/8/layout/hList2"/>
    <dgm:cxn modelId="{80CC1ADC-EAFF-4A54-AB6F-872A97263058}" type="presParOf" srcId="{C9F5D22A-7C90-48A3-8B23-06124BCA79FC}" destId="{6264DEAF-905B-4142-8358-59C9EF562133}" srcOrd="0" destOrd="0" presId="urn:microsoft.com/office/officeart/2005/8/layout/hList2"/>
    <dgm:cxn modelId="{B8DC31B7-17C7-4AAD-91B0-89C1F6CDD957}" type="presParOf" srcId="{C9F5D22A-7C90-48A3-8B23-06124BCA79FC}" destId="{F2E7FE00-0A5C-428F-B1E4-455A695948AD}" srcOrd="1" destOrd="0" presId="urn:microsoft.com/office/officeart/2005/8/layout/hList2"/>
    <dgm:cxn modelId="{039301B4-6FCE-486F-82DF-4A608B30B737}" type="presParOf" srcId="{C9F5D22A-7C90-48A3-8B23-06124BCA79FC}" destId="{C84DB4DD-93CC-473F-BAD2-49E46D311091}" srcOrd="2" destOrd="0" presId="urn:microsoft.com/office/officeart/2005/8/layout/hList2"/>
    <dgm:cxn modelId="{265AE542-976F-4975-A7D9-214389819DD6}" type="presParOf" srcId="{DE600853-D22E-4E14-8F1A-8B3867CE9D58}" destId="{E62EE3F8-0A50-439F-8417-A8881B9CED0F}" srcOrd="3" destOrd="0" presId="urn:microsoft.com/office/officeart/2005/8/layout/hList2"/>
    <dgm:cxn modelId="{64852F65-615A-4358-9537-1338D7A100EC}" type="presParOf" srcId="{DE600853-D22E-4E14-8F1A-8B3867CE9D58}" destId="{46A28E21-9D0A-4371-9E58-B2B14703D86A}" srcOrd="4" destOrd="0" presId="urn:microsoft.com/office/officeart/2005/8/layout/hList2"/>
    <dgm:cxn modelId="{438FB440-A568-4E72-BD88-F86A0CA802B8}" type="presParOf" srcId="{46A28E21-9D0A-4371-9E58-B2B14703D86A}" destId="{F69F1228-6981-4AF6-B574-75E116FF19AE}" srcOrd="0" destOrd="0" presId="urn:microsoft.com/office/officeart/2005/8/layout/hList2"/>
    <dgm:cxn modelId="{71BE335E-60C2-4123-92B1-FD42B65A6356}" type="presParOf" srcId="{46A28E21-9D0A-4371-9E58-B2B14703D86A}" destId="{20F03C60-CDBA-41A0-8ED4-F825650D422F}" srcOrd="1" destOrd="0" presId="urn:microsoft.com/office/officeart/2005/8/layout/hList2"/>
    <dgm:cxn modelId="{EDF0E93D-F3D8-4E45-A4C5-C5F84694C817}" type="presParOf" srcId="{46A28E21-9D0A-4371-9E58-B2B14703D86A}" destId="{BECFF9D8-2FFB-4FC0-ABE2-AEC7DA9689D0}" srcOrd="2" destOrd="0" presId="urn:microsoft.com/office/officeart/2005/8/layout/h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AD69C5A-9E80-4983-BF11-CE8D11E7C337}">
      <dsp:nvSpPr>
        <dsp:cNvPr id="0" name=""/>
        <dsp:cNvSpPr/>
      </dsp:nvSpPr>
      <dsp:spPr>
        <a:xfrm rot="16200000">
          <a:off x="-2043419" y="3177700"/>
          <a:ext cx="4754880" cy="397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50773" bIns="0" numCol="1" spcCol="1270" anchor="t" anchorCtr="0">
          <a:noAutofit/>
        </a:bodyPr>
        <a:lstStyle/>
        <a:p>
          <a:pPr lvl="0" algn="r" defTabSz="1333500">
            <a:lnSpc>
              <a:spcPct val="90000"/>
            </a:lnSpc>
            <a:spcBef>
              <a:spcPct val="0"/>
            </a:spcBef>
            <a:spcAft>
              <a:spcPct val="35000"/>
            </a:spcAft>
          </a:pPr>
          <a:r>
            <a:rPr lang="en-US" sz="3000" kern="1200" dirty="0" smtClean="0"/>
            <a:t>Asteroids</a:t>
          </a:r>
          <a:endParaRPr lang="en-US" sz="3000" kern="1200" dirty="0"/>
        </a:p>
      </dsp:txBody>
      <dsp:txXfrm rot="16200000">
        <a:off x="-2043419" y="3177700"/>
        <a:ext cx="4754880" cy="397727"/>
      </dsp:txXfrm>
    </dsp:sp>
    <dsp:sp modelId="{0ACCD6A2-578C-46C5-94EB-4428B9C2D4BF}">
      <dsp:nvSpPr>
        <dsp:cNvPr id="0" name=""/>
        <dsp:cNvSpPr/>
      </dsp:nvSpPr>
      <dsp:spPr>
        <a:xfrm>
          <a:off x="532883" y="999124"/>
          <a:ext cx="1981102" cy="475488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350773" rIns="149352" bIns="149352" numCol="1" spcCol="1270" anchor="t" anchorCtr="0">
          <a:noAutofit/>
        </a:bodyPr>
        <a:lstStyle/>
        <a:p>
          <a:pPr marL="171450" lvl="1" indent="-171450" algn="l" defTabSz="711200">
            <a:lnSpc>
              <a:spcPct val="90000"/>
            </a:lnSpc>
            <a:spcBef>
              <a:spcPct val="0"/>
            </a:spcBef>
            <a:spcAft>
              <a:spcPts val="1200"/>
            </a:spcAft>
            <a:buChar char="••"/>
          </a:pPr>
          <a:r>
            <a:rPr lang="en-US" sz="1600" kern="1200" dirty="0" smtClean="0"/>
            <a:t>Rocky planetesimals that never made it into a planet.</a:t>
          </a:r>
          <a:endParaRPr lang="en-US" sz="1600" kern="1200" dirty="0"/>
        </a:p>
        <a:p>
          <a:pPr marL="171450" lvl="1" indent="-171450" algn="l" defTabSz="711200">
            <a:lnSpc>
              <a:spcPct val="90000"/>
            </a:lnSpc>
            <a:spcBef>
              <a:spcPct val="0"/>
            </a:spcBef>
            <a:spcAft>
              <a:spcPts val="1200"/>
            </a:spcAft>
            <a:buChar char="••"/>
          </a:pPr>
          <a:r>
            <a:rPr lang="en-US" sz="1600" kern="1200" dirty="0" smtClean="0"/>
            <a:t>They reside between Mars and Jupiter in The Asteroid Belt.</a:t>
          </a:r>
          <a:endParaRPr lang="en-US" sz="1600" kern="1200" dirty="0"/>
        </a:p>
      </dsp:txBody>
      <dsp:txXfrm>
        <a:off x="532883" y="999124"/>
        <a:ext cx="1981102" cy="4754880"/>
      </dsp:txXfrm>
    </dsp:sp>
    <dsp:sp modelId="{02F1A8DE-8DF1-4EF6-AF76-87F951BC81EB}">
      <dsp:nvSpPr>
        <dsp:cNvPr id="0" name=""/>
        <dsp:cNvSpPr/>
      </dsp:nvSpPr>
      <dsp:spPr>
        <a:xfrm>
          <a:off x="29321" y="168483"/>
          <a:ext cx="1095133" cy="1059711"/>
        </a:xfrm>
        <a:prstGeom prst="rect">
          <a:avLst/>
        </a:prstGeom>
        <a:blipFill rotWithShape="0">
          <a:blip xmlns:r="http://schemas.openxmlformats.org/officeDocument/2006/relationships" r:embed="rId1"/>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84DB4DD-93CC-473F-BAD2-49E46D311091}">
      <dsp:nvSpPr>
        <dsp:cNvPr id="0" name=""/>
        <dsp:cNvSpPr/>
      </dsp:nvSpPr>
      <dsp:spPr>
        <a:xfrm rot="16200000">
          <a:off x="1017530" y="3148360"/>
          <a:ext cx="4754880" cy="397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50773" bIns="0" numCol="1" spcCol="1270" anchor="t" anchorCtr="0">
          <a:noAutofit/>
        </a:bodyPr>
        <a:lstStyle/>
        <a:p>
          <a:pPr lvl="0" algn="r" defTabSz="1333500">
            <a:lnSpc>
              <a:spcPct val="90000"/>
            </a:lnSpc>
            <a:spcBef>
              <a:spcPct val="0"/>
            </a:spcBef>
            <a:spcAft>
              <a:spcPct val="35000"/>
            </a:spcAft>
          </a:pPr>
          <a:r>
            <a:rPr lang="en-US" sz="3000" kern="1200" dirty="0" smtClean="0"/>
            <a:t>Meteorites</a:t>
          </a:r>
          <a:endParaRPr lang="en-US" sz="3000" kern="1200" dirty="0"/>
        </a:p>
      </dsp:txBody>
      <dsp:txXfrm rot="16200000">
        <a:off x="1017530" y="3148360"/>
        <a:ext cx="4754880" cy="397727"/>
      </dsp:txXfrm>
    </dsp:sp>
    <dsp:sp modelId="{F2E7FE00-0A5C-428F-B1E4-455A695948AD}">
      <dsp:nvSpPr>
        <dsp:cNvPr id="0" name=""/>
        <dsp:cNvSpPr/>
      </dsp:nvSpPr>
      <dsp:spPr>
        <a:xfrm>
          <a:off x="3593833" y="969783"/>
          <a:ext cx="1981102" cy="475488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350773" rIns="149352" bIns="149352" numCol="1" spcCol="1270" anchor="t" anchorCtr="0">
          <a:noAutofit/>
        </a:bodyPr>
        <a:lstStyle/>
        <a:p>
          <a:pPr marL="171450" lvl="1" indent="-171450" algn="l" defTabSz="711200">
            <a:lnSpc>
              <a:spcPct val="90000"/>
            </a:lnSpc>
            <a:spcBef>
              <a:spcPct val="0"/>
            </a:spcBef>
            <a:spcAft>
              <a:spcPts val="1200"/>
            </a:spcAft>
            <a:buChar char="••"/>
          </a:pPr>
          <a:r>
            <a:rPr lang="en-US" sz="1600" kern="1200" dirty="0" smtClean="0"/>
            <a:t>Meteors are only the flash of light in the night sky.</a:t>
          </a:r>
          <a:endParaRPr lang="en-US" sz="1600" kern="1200" dirty="0"/>
        </a:p>
        <a:p>
          <a:pPr marL="171450" lvl="1" indent="-171450" algn="l" defTabSz="711200">
            <a:lnSpc>
              <a:spcPct val="90000"/>
            </a:lnSpc>
            <a:spcBef>
              <a:spcPct val="0"/>
            </a:spcBef>
            <a:spcAft>
              <a:spcPts val="1200"/>
            </a:spcAft>
            <a:buChar char="••"/>
          </a:pPr>
          <a:r>
            <a:rPr lang="en-US" sz="1600" kern="1200" dirty="0" smtClean="0"/>
            <a:t>Meteorites are those that make it to the ground.</a:t>
          </a:r>
          <a:endParaRPr lang="en-US" sz="1600" kern="1200" dirty="0"/>
        </a:p>
        <a:p>
          <a:pPr marL="171450" lvl="1" indent="-171450" algn="l" defTabSz="711200">
            <a:lnSpc>
              <a:spcPct val="90000"/>
            </a:lnSpc>
            <a:spcBef>
              <a:spcPct val="0"/>
            </a:spcBef>
            <a:spcAft>
              <a:spcPts val="1200"/>
            </a:spcAft>
            <a:buChar char="••"/>
          </a:pPr>
          <a:r>
            <a:rPr lang="en-US" sz="1600" kern="1200" dirty="0" smtClean="0"/>
            <a:t>They are asteroids that got ejected from The Asteroid Belt.</a:t>
          </a:r>
          <a:endParaRPr lang="en-US" sz="1600" kern="1200" dirty="0"/>
        </a:p>
      </dsp:txBody>
      <dsp:txXfrm>
        <a:off x="3593833" y="969783"/>
        <a:ext cx="1981102" cy="4754880"/>
      </dsp:txXfrm>
    </dsp:sp>
    <dsp:sp modelId="{6264DEAF-905B-4142-8358-59C9EF562133}">
      <dsp:nvSpPr>
        <dsp:cNvPr id="0" name=""/>
        <dsp:cNvSpPr/>
      </dsp:nvSpPr>
      <dsp:spPr>
        <a:xfrm>
          <a:off x="2945149" y="179046"/>
          <a:ext cx="1162412" cy="1001031"/>
        </a:xfrm>
        <a:prstGeom prst="rect">
          <a:avLst/>
        </a:prstGeom>
        <a:blipFill rotWithShape="0">
          <a:blip xmlns:r="http://schemas.openxmlformats.org/officeDocument/2006/relationships" r:embed="rId2"/>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ECFF9D8-2FFB-4FC0-ABE2-AEC7DA9689D0}">
      <dsp:nvSpPr>
        <dsp:cNvPr id="0" name=""/>
        <dsp:cNvSpPr/>
      </dsp:nvSpPr>
      <dsp:spPr>
        <a:xfrm rot="16200000">
          <a:off x="4067876" y="3152361"/>
          <a:ext cx="4754880" cy="397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350773" bIns="0" numCol="1" spcCol="1270" anchor="t" anchorCtr="0">
          <a:noAutofit/>
        </a:bodyPr>
        <a:lstStyle/>
        <a:p>
          <a:pPr lvl="0" algn="r" defTabSz="1333500">
            <a:lnSpc>
              <a:spcPct val="90000"/>
            </a:lnSpc>
            <a:spcBef>
              <a:spcPct val="0"/>
            </a:spcBef>
            <a:spcAft>
              <a:spcPct val="35000"/>
            </a:spcAft>
          </a:pPr>
          <a:r>
            <a:rPr lang="en-US" sz="3000" kern="1200" dirty="0" smtClean="0"/>
            <a:t>Comets</a:t>
          </a:r>
          <a:endParaRPr lang="en-US" sz="3000" kern="1200" dirty="0"/>
        </a:p>
      </dsp:txBody>
      <dsp:txXfrm rot="16200000">
        <a:off x="4067876" y="3152361"/>
        <a:ext cx="4754880" cy="397727"/>
      </dsp:txXfrm>
    </dsp:sp>
    <dsp:sp modelId="{20F03C60-CDBA-41A0-8ED4-F825650D422F}">
      <dsp:nvSpPr>
        <dsp:cNvPr id="0" name=""/>
        <dsp:cNvSpPr/>
      </dsp:nvSpPr>
      <dsp:spPr>
        <a:xfrm>
          <a:off x="6644180" y="973785"/>
          <a:ext cx="1981102" cy="4754880"/>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350773" rIns="149352" bIns="149352" numCol="1" spcCol="1270" anchor="t" anchorCtr="0">
          <a:noAutofit/>
        </a:bodyPr>
        <a:lstStyle/>
        <a:p>
          <a:pPr marL="171450" lvl="1" indent="-171450" algn="l" defTabSz="711200">
            <a:lnSpc>
              <a:spcPct val="90000"/>
            </a:lnSpc>
            <a:spcBef>
              <a:spcPct val="0"/>
            </a:spcBef>
            <a:spcAft>
              <a:spcPts val="1200"/>
            </a:spcAft>
            <a:buChar char="••"/>
          </a:pPr>
          <a:r>
            <a:rPr lang="en-US" sz="1600" kern="1200" dirty="0" smtClean="0"/>
            <a:t>Icy planetesimal.</a:t>
          </a:r>
          <a:endParaRPr lang="en-US" sz="1600" kern="1200" dirty="0"/>
        </a:p>
        <a:p>
          <a:pPr marL="171450" lvl="1" indent="-171450" algn="l" defTabSz="711200">
            <a:lnSpc>
              <a:spcPct val="90000"/>
            </a:lnSpc>
            <a:spcBef>
              <a:spcPct val="0"/>
            </a:spcBef>
            <a:spcAft>
              <a:spcPts val="1200"/>
            </a:spcAft>
            <a:buChar char="••"/>
          </a:pPr>
          <a:r>
            <a:rPr lang="en-US" sz="1600" kern="1200" dirty="0" smtClean="0"/>
            <a:t>Most do not have tails.</a:t>
          </a:r>
          <a:endParaRPr lang="en-US" sz="1600" kern="1200" dirty="0"/>
        </a:p>
        <a:p>
          <a:pPr marL="171450" lvl="1" indent="-171450" algn="l" defTabSz="711200">
            <a:lnSpc>
              <a:spcPct val="90000"/>
            </a:lnSpc>
            <a:spcBef>
              <a:spcPct val="0"/>
            </a:spcBef>
            <a:spcAft>
              <a:spcPts val="1200"/>
            </a:spcAft>
            <a:buChar char="••"/>
          </a:pPr>
          <a:r>
            <a:rPr lang="en-US" sz="1600" kern="1200" dirty="0" smtClean="0"/>
            <a:t>Tails form only when a comet comes close enough to the Sun to have its ice sublimated into gas.</a:t>
          </a:r>
          <a:endParaRPr lang="en-US" sz="1600" kern="1200" dirty="0"/>
        </a:p>
        <a:p>
          <a:pPr marL="171450" lvl="1" indent="-171450" algn="l" defTabSz="711200">
            <a:lnSpc>
              <a:spcPct val="90000"/>
            </a:lnSpc>
            <a:spcBef>
              <a:spcPct val="0"/>
            </a:spcBef>
            <a:spcAft>
              <a:spcPts val="1200"/>
            </a:spcAft>
            <a:buChar char="••"/>
          </a:pPr>
          <a:r>
            <a:rPr lang="en-US" sz="1600" kern="1200" dirty="0" smtClean="0"/>
            <a:t>The escaping gas carries away dust with it, forming two tails: a plasma tail and a dust tail.</a:t>
          </a:r>
          <a:endParaRPr lang="en-US" sz="1600" kern="1200" dirty="0"/>
        </a:p>
      </dsp:txBody>
      <dsp:txXfrm>
        <a:off x="6644180" y="973785"/>
        <a:ext cx="1981102" cy="4754880"/>
      </dsp:txXfrm>
    </dsp:sp>
    <dsp:sp modelId="{F69F1228-6981-4AF6-B574-75E116FF19AE}">
      <dsp:nvSpPr>
        <dsp:cNvPr id="0" name=""/>
        <dsp:cNvSpPr/>
      </dsp:nvSpPr>
      <dsp:spPr>
        <a:xfrm>
          <a:off x="6039364" y="156734"/>
          <a:ext cx="1141206" cy="1009033"/>
        </a:xfrm>
        <a:prstGeom prst="rect">
          <a:avLst/>
        </a:prstGeom>
        <a:blipFill rotWithShape="0">
          <a:blip xmlns:r="http://schemas.openxmlformats.org/officeDocument/2006/relationships" r:embed="rId3"/>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F2628EE6-BC34-487E-BC0E-736C57ACB4E8}" type="datetimeFigureOut">
              <a:rPr lang="en-US" smtClean="0"/>
              <a:pPr/>
              <a:t>12/11/2010</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9B73CA9A-684B-4CFA-87C5-A692B5D9F0C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2628EE6-BC34-487E-BC0E-736C57ACB4E8}" type="datetimeFigureOut">
              <a:rPr lang="en-US" smtClean="0"/>
              <a:pPr/>
              <a:t>12/11/2010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3CA9A-684B-4CFA-87C5-A692B5D9F0C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2628EE6-BC34-487E-BC0E-736C57ACB4E8}" type="datetimeFigureOut">
              <a:rPr lang="en-US" smtClean="0"/>
              <a:pPr/>
              <a:t>12/11/2010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3CA9A-684B-4CFA-87C5-A692B5D9F0C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2628EE6-BC34-487E-BC0E-736C57ACB4E8}" type="datetimeFigureOut">
              <a:rPr lang="en-US" smtClean="0"/>
              <a:pPr/>
              <a:t>12/11/2010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3CA9A-684B-4CFA-87C5-A692B5D9F0C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2628EE6-BC34-487E-BC0E-736C57ACB4E8}" type="datetimeFigureOut">
              <a:rPr lang="en-US" smtClean="0"/>
              <a:pPr/>
              <a:t>12/11/2010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73CA9A-684B-4CFA-87C5-A692B5D9F0C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2628EE6-BC34-487E-BC0E-736C57ACB4E8}" type="datetimeFigureOut">
              <a:rPr lang="en-US" smtClean="0"/>
              <a:pPr/>
              <a:t>12/11/2010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73CA9A-684B-4CFA-87C5-A692B5D9F0C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F2628EE6-BC34-487E-BC0E-736C57ACB4E8}" type="datetimeFigureOut">
              <a:rPr lang="en-US" smtClean="0"/>
              <a:pPr/>
              <a:t>12/11/2010</a:t>
            </a:fld>
            <a:endParaRPr lang="en-US"/>
          </a:p>
        </p:txBody>
      </p:sp>
      <p:sp>
        <p:nvSpPr>
          <p:cNvPr id="27" name="Slide Number Placeholder 26"/>
          <p:cNvSpPr>
            <a:spLocks noGrp="1"/>
          </p:cNvSpPr>
          <p:nvPr>
            <p:ph type="sldNum" sz="quarter" idx="11"/>
          </p:nvPr>
        </p:nvSpPr>
        <p:spPr/>
        <p:txBody>
          <a:bodyPr rtlCol="0"/>
          <a:lstStyle/>
          <a:p>
            <a:fld id="{9B73CA9A-684B-4CFA-87C5-A692B5D9F0C3}"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F2628EE6-BC34-487E-BC0E-736C57ACB4E8}" type="datetimeFigureOut">
              <a:rPr lang="en-US" smtClean="0"/>
              <a:pPr/>
              <a:t>12/11/2010</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9B73CA9A-684B-4CFA-87C5-A692B5D9F0C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628EE6-BC34-487E-BC0E-736C57ACB4E8}" type="datetimeFigureOut">
              <a:rPr lang="en-US" smtClean="0"/>
              <a:pPr/>
              <a:t>12/11/2010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73CA9A-684B-4CFA-87C5-A692B5D9F0C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2628EE6-BC34-487E-BC0E-736C57ACB4E8}" type="datetimeFigureOut">
              <a:rPr lang="en-US" smtClean="0"/>
              <a:pPr/>
              <a:t>12/11/2010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73CA9A-684B-4CFA-87C5-A692B5D9F0C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2628EE6-BC34-487E-BC0E-736C57ACB4E8}" type="datetimeFigureOut">
              <a:rPr lang="en-US" smtClean="0"/>
              <a:pPr/>
              <a:t>12/11/2010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73CA9A-684B-4CFA-87C5-A692B5D9F0C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F2628EE6-BC34-487E-BC0E-736C57ACB4E8}" type="datetimeFigureOut">
              <a:rPr lang="en-US" smtClean="0"/>
              <a:pPr/>
              <a:t>12/11/2010</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9B73CA9A-684B-4CFA-87C5-A692B5D9F0C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1.jpg"/>
          <p:cNvPicPr>
            <a:picLocks noChangeAspect="1"/>
          </p:cNvPicPr>
          <p:nvPr/>
        </p:nvPicPr>
        <p:blipFill>
          <a:blip r:embed="rId2" cstate="print"/>
          <a:stretch>
            <a:fillRect/>
          </a:stretch>
        </p:blipFill>
        <p:spPr>
          <a:xfrm>
            <a:off x="2438400" y="2057400"/>
            <a:ext cx="6705600" cy="48006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 name="Title 1"/>
          <p:cNvSpPr>
            <a:spLocks noGrp="1"/>
          </p:cNvSpPr>
          <p:nvPr>
            <p:ph type="ctrTitle"/>
          </p:nvPr>
        </p:nvSpPr>
        <p:spPr>
          <a:xfrm>
            <a:off x="0" y="0"/>
            <a:ext cx="6480048" cy="1219200"/>
          </a:xfrm>
        </p:spPr>
        <p:txBody>
          <a:bodyPr/>
          <a:lstStyle/>
          <a:p>
            <a:r>
              <a:rPr lang="en-US" dirty="0" smtClean="0"/>
              <a:t>Asteroids &amp; Comets</a:t>
            </a:r>
            <a:endParaRPr lang="en-US" dirty="0"/>
          </a:p>
        </p:txBody>
      </p:sp>
      <p:sp>
        <p:nvSpPr>
          <p:cNvPr id="3" name="Subtitle 2"/>
          <p:cNvSpPr>
            <a:spLocks noGrp="1"/>
          </p:cNvSpPr>
          <p:nvPr>
            <p:ph type="subTitle" idx="1"/>
          </p:nvPr>
        </p:nvSpPr>
        <p:spPr>
          <a:xfrm>
            <a:off x="0" y="1295400"/>
            <a:ext cx="6480048" cy="533400"/>
          </a:xfrm>
        </p:spPr>
        <p:txBody>
          <a:bodyPr/>
          <a:lstStyle/>
          <a:p>
            <a:r>
              <a:rPr lang="en-US" dirty="0" smtClean="0">
                <a:solidFill>
                  <a:schemeClr val="bg1"/>
                </a:solidFill>
              </a:rPr>
              <a:t>Exploring Compositions, Origins and Orbits</a:t>
            </a:r>
            <a:endParaRPr lang="en-US" dirty="0">
              <a:solidFill>
                <a:schemeClr val="bg1"/>
              </a:solidFill>
            </a:endParaRPr>
          </a:p>
        </p:txBody>
      </p:sp>
      <p:sp>
        <p:nvSpPr>
          <p:cNvPr id="5" name="TextBox 4"/>
          <p:cNvSpPr txBox="1"/>
          <p:nvPr/>
        </p:nvSpPr>
        <p:spPr>
          <a:xfrm>
            <a:off x="152400" y="5867400"/>
            <a:ext cx="2286000" cy="646331"/>
          </a:xfrm>
          <a:prstGeom prst="rect">
            <a:avLst/>
          </a:prstGeom>
          <a:noFill/>
        </p:spPr>
        <p:txBody>
          <a:bodyPr wrap="square" rtlCol="0">
            <a:spAutoFit/>
          </a:bodyPr>
          <a:lstStyle/>
          <a:p>
            <a:r>
              <a:rPr lang="en-US" dirty="0" smtClean="0"/>
              <a:t>Anna Deakins</a:t>
            </a:r>
          </a:p>
          <a:p>
            <a:r>
              <a:rPr lang="en-US" dirty="0" smtClean="0"/>
              <a:t>Physics 1040</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457200" y="838200"/>
            <a:ext cx="8229600" cy="1066800"/>
          </a:xfrm>
        </p:spPr>
        <p:txBody>
          <a:bodyPr>
            <a:normAutofit/>
          </a:bodyPr>
          <a:lstStyle/>
          <a:p>
            <a:r>
              <a:rPr lang="en-US" sz="2400" dirty="0" smtClean="0"/>
              <a:t>Processed Meteorites tell us what very large asteroids are like inside.</a:t>
            </a:r>
            <a:endParaRPr lang="en-US" sz="2400" dirty="0"/>
          </a:p>
        </p:txBody>
      </p:sp>
      <p:pic>
        <p:nvPicPr>
          <p:cNvPr id="15" name="Content Placeholder 14" descr="5.jpg"/>
          <p:cNvPicPr>
            <a:picLocks noGrp="1" noChangeAspect="1"/>
          </p:cNvPicPr>
          <p:nvPr>
            <p:ph sz="half" idx="1"/>
          </p:nvPr>
        </p:nvPicPr>
        <p:blipFill>
          <a:blip r:embed="rId2" cstate="print"/>
          <a:stretch>
            <a:fillRect/>
          </a:stretch>
        </p:blipFill>
        <p:spPr>
          <a:xfrm>
            <a:off x="457200" y="3017004"/>
            <a:ext cx="4038600" cy="2990930"/>
          </a:xfrm>
        </p:spPr>
      </p:pic>
      <p:sp>
        <p:nvSpPr>
          <p:cNvPr id="14" name="Content Placeholder 13"/>
          <p:cNvSpPr>
            <a:spLocks noGrp="1"/>
          </p:cNvSpPr>
          <p:nvPr>
            <p:ph sz="half" idx="2"/>
          </p:nvPr>
        </p:nvSpPr>
        <p:spPr>
          <a:xfrm>
            <a:off x="4648200" y="2438400"/>
            <a:ext cx="4191000" cy="3998976"/>
          </a:xfrm>
        </p:spPr>
        <p:txBody>
          <a:bodyPr/>
          <a:lstStyle/>
          <a:p>
            <a:r>
              <a:rPr lang="en-US" dirty="0" smtClean="0"/>
              <a:t>Processed Meteorites are oftentimes so close in composition to lava rock on Earth, scientists conclude that large asteroids had volcanic activity when they were young.</a:t>
            </a:r>
          </a:p>
          <a:p>
            <a:endParaRPr lang="en-US" dirty="0" smtClean="0"/>
          </a:p>
          <a:p>
            <a:r>
              <a:rPr lang="en-US" dirty="0" smtClean="0"/>
              <a:t>They are proof that young planets </a:t>
            </a:r>
            <a:r>
              <a:rPr lang="en-US" i="1" dirty="0" smtClean="0"/>
              <a:t>did</a:t>
            </a:r>
            <a:r>
              <a:rPr lang="en-US" dirty="0" smtClean="0"/>
              <a:t> undergo the process of differentiation: the separation of material into core, mantle and crust. </a:t>
            </a:r>
          </a:p>
          <a:p>
            <a:endParaRPr lang="en-US" dirty="0"/>
          </a:p>
        </p:txBody>
      </p:sp>
      <p:sp>
        <p:nvSpPr>
          <p:cNvPr id="16" name="TextBox 15"/>
          <p:cNvSpPr txBox="1"/>
          <p:nvPr/>
        </p:nvSpPr>
        <p:spPr>
          <a:xfrm>
            <a:off x="609600" y="5943600"/>
            <a:ext cx="3733800" cy="261610"/>
          </a:xfrm>
          <a:prstGeom prst="rect">
            <a:avLst/>
          </a:prstGeom>
          <a:noFill/>
        </p:spPr>
        <p:txBody>
          <a:bodyPr wrap="square" rtlCol="0">
            <a:spAutoFit/>
          </a:bodyPr>
          <a:lstStyle/>
          <a:p>
            <a:pPr algn="r"/>
            <a:r>
              <a:rPr lang="en-US" sz="1100" dirty="0" smtClean="0">
                <a:latin typeface="Times New Roman"/>
                <a:cs typeface="Times New Roman"/>
              </a:rPr>
              <a:t>© 2009 Pearson Education, Inc. publishing as Addison-Wesley</a:t>
            </a:r>
            <a:endParaRPr lang="en-US" sz="11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7772400" cy="1362075"/>
          </a:xfrm>
        </p:spPr>
        <p:txBody>
          <a:bodyPr/>
          <a:lstStyle/>
          <a:p>
            <a:r>
              <a:rPr lang="en-US" dirty="0" smtClean="0"/>
              <a:t>Comets</a:t>
            </a:r>
            <a:endParaRPr lang="en-US" dirty="0"/>
          </a:p>
        </p:txBody>
      </p:sp>
      <p:pic>
        <p:nvPicPr>
          <p:cNvPr id="8194" name="Picture 2" descr="http://physicsquest.homestead.com/files/west2.jpg"/>
          <p:cNvPicPr>
            <a:picLocks noChangeAspect="1" noChangeArrowheads="1"/>
          </p:cNvPicPr>
          <p:nvPr/>
        </p:nvPicPr>
        <p:blipFill>
          <a:blip r:embed="rId2" cstate="print"/>
          <a:srcRect/>
          <a:stretch>
            <a:fillRect/>
          </a:stretch>
        </p:blipFill>
        <p:spPr bwMode="auto">
          <a:xfrm>
            <a:off x="3276600" y="914400"/>
            <a:ext cx="4095750" cy="5715001"/>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609600"/>
            <a:ext cx="8229600" cy="1066800"/>
          </a:xfrm>
        </p:spPr>
        <p:txBody>
          <a:bodyPr/>
          <a:lstStyle/>
          <a:p>
            <a:r>
              <a:rPr lang="en-US" dirty="0" smtClean="0"/>
              <a:t>What is a Comet?</a:t>
            </a:r>
            <a:endParaRPr lang="en-US" dirty="0"/>
          </a:p>
        </p:txBody>
      </p:sp>
      <p:sp>
        <p:nvSpPr>
          <p:cNvPr id="5" name="Content Placeholder 4"/>
          <p:cNvSpPr>
            <a:spLocks noGrp="1"/>
          </p:cNvSpPr>
          <p:nvPr>
            <p:ph idx="1"/>
          </p:nvPr>
        </p:nvSpPr>
        <p:spPr>
          <a:xfrm>
            <a:off x="228600" y="2249424"/>
            <a:ext cx="8915400" cy="4325112"/>
          </a:xfrm>
        </p:spPr>
        <p:txBody>
          <a:bodyPr/>
          <a:lstStyle/>
          <a:p>
            <a:pPr>
              <a:spcAft>
                <a:spcPts val="1200"/>
              </a:spcAft>
            </a:pPr>
            <a:r>
              <a:rPr lang="en-US" dirty="0" smtClean="0"/>
              <a:t>Like asteroids, comets are leftover planetesimals.</a:t>
            </a:r>
          </a:p>
          <a:p>
            <a:pPr>
              <a:spcAft>
                <a:spcPts val="1200"/>
              </a:spcAft>
            </a:pPr>
            <a:r>
              <a:rPr lang="en-US" dirty="0" smtClean="0"/>
              <a:t>Unlike asteroids, comets are rich in ice, since they formed in the distant parts of the solar system.</a:t>
            </a:r>
          </a:p>
          <a:p>
            <a:pPr>
              <a:spcAft>
                <a:spcPts val="1200"/>
              </a:spcAft>
            </a:pPr>
            <a:r>
              <a:rPr lang="en-US" dirty="0" smtClean="0"/>
              <a:t>Comets are distinguished from meteors by their tails and their orbits.</a:t>
            </a:r>
            <a:endParaRPr lang="en-US" dirty="0" smtClean="0"/>
          </a:p>
          <a:p>
            <a:pPr>
              <a:spcAft>
                <a:spcPts val="1200"/>
              </a:spcAft>
            </a:pPr>
            <a:r>
              <a:rPr lang="en-US" dirty="0" smtClean="0"/>
              <a:t>Any icy body that orbits the Sun is referred to as a “comet”, regardless of its size, whether or not it has a tail, or where it formed. </a:t>
            </a:r>
          </a:p>
          <a:p>
            <a:pPr>
              <a:spcAft>
                <a:spcPts val="1200"/>
              </a:spcAft>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8229600" cy="1066800"/>
          </a:xfrm>
        </p:spPr>
        <p:txBody>
          <a:bodyPr/>
          <a:lstStyle/>
          <a:p>
            <a:r>
              <a:rPr lang="en-US" dirty="0" smtClean="0"/>
              <a:t>The Kuiper Belt &amp; Oort Cloud</a:t>
            </a:r>
            <a:endParaRPr lang="en-US" dirty="0"/>
          </a:p>
        </p:txBody>
      </p:sp>
      <p:sp>
        <p:nvSpPr>
          <p:cNvPr id="4" name="Content Placeholder 3"/>
          <p:cNvSpPr>
            <a:spLocks noGrp="1"/>
          </p:cNvSpPr>
          <p:nvPr>
            <p:ph sz="half" idx="1"/>
          </p:nvPr>
        </p:nvSpPr>
        <p:spPr>
          <a:xfrm>
            <a:off x="457200" y="1752600"/>
            <a:ext cx="4038600" cy="5022787"/>
          </a:xfrm>
        </p:spPr>
        <p:txBody>
          <a:bodyPr/>
          <a:lstStyle/>
          <a:p>
            <a:r>
              <a:rPr lang="en-US" dirty="0" smtClean="0"/>
              <a:t>The Kuiper Belt is a second belt of planetesimals, beyond the orbit of Neptune.</a:t>
            </a:r>
          </a:p>
          <a:p>
            <a:r>
              <a:rPr lang="en-US" dirty="0" smtClean="0"/>
              <a:t>Comets in The Kuiper Belt have steady orbits.</a:t>
            </a:r>
          </a:p>
          <a:p>
            <a:endParaRPr lang="en-US" dirty="0" smtClean="0"/>
          </a:p>
          <a:p>
            <a:r>
              <a:rPr lang="en-US" dirty="0" smtClean="0"/>
              <a:t>Beyond The Kuiper Belt is the Oort Cloud, consisting of about a trillion comets.</a:t>
            </a:r>
          </a:p>
          <a:p>
            <a:r>
              <a:rPr lang="en-US" dirty="0" smtClean="0"/>
              <a:t>These comets’ orbits are highly random.</a:t>
            </a:r>
          </a:p>
          <a:p>
            <a:endParaRPr lang="en-US" dirty="0" smtClean="0"/>
          </a:p>
          <a:p>
            <a:r>
              <a:rPr lang="en-US" dirty="0" smtClean="0"/>
              <a:t>Most comets that fly by Earth originate from the Oort Cloud.</a:t>
            </a:r>
            <a:endParaRPr lang="en-US" dirty="0"/>
          </a:p>
        </p:txBody>
      </p:sp>
      <p:pic>
        <p:nvPicPr>
          <p:cNvPr id="6" name="Content Placeholder 5" descr="11.jpg"/>
          <p:cNvPicPr>
            <a:picLocks noGrp="1" noChangeAspect="1"/>
          </p:cNvPicPr>
          <p:nvPr>
            <p:ph sz="half" idx="2"/>
          </p:nvPr>
        </p:nvPicPr>
        <p:blipFill>
          <a:blip r:embed="rId2" cstate="print"/>
          <a:stretch>
            <a:fillRect/>
          </a:stretch>
        </p:blipFill>
        <p:spPr>
          <a:xfrm>
            <a:off x="4648200" y="1600200"/>
            <a:ext cx="4352847" cy="4946650"/>
          </a:xfrm>
        </p:spPr>
      </p:pic>
      <p:sp>
        <p:nvSpPr>
          <p:cNvPr id="7" name="TextBox 6"/>
          <p:cNvSpPr txBox="1"/>
          <p:nvPr/>
        </p:nvSpPr>
        <p:spPr>
          <a:xfrm>
            <a:off x="4953000" y="6596390"/>
            <a:ext cx="3733800" cy="261610"/>
          </a:xfrm>
          <a:prstGeom prst="rect">
            <a:avLst/>
          </a:prstGeom>
          <a:noFill/>
        </p:spPr>
        <p:txBody>
          <a:bodyPr wrap="square" rtlCol="0">
            <a:spAutoFit/>
          </a:bodyPr>
          <a:lstStyle/>
          <a:p>
            <a:pPr algn="r"/>
            <a:r>
              <a:rPr lang="en-US" sz="1100" dirty="0" smtClean="0">
                <a:latin typeface="Times New Roman"/>
                <a:cs typeface="Times New Roman"/>
              </a:rPr>
              <a:t>© 2009 Pearson Education, Inc. publishing as Addison-Wesley</a:t>
            </a:r>
            <a:endParaRPr lang="en-US" sz="11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8229600" cy="1066800"/>
          </a:xfrm>
        </p:spPr>
        <p:txBody>
          <a:bodyPr/>
          <a:lstStyle/>
          <a:p>
            <a:r>
              <a:rPr lang="en-US" dirty="0" smtClean="0"/>
              <a:t>The Tale of Tails</a:t>
            </a:r>
            <a:endParaRPr lang="en-US" dirty="0"/>
          </a:p>
        </p:txBody>
      </p:sp>
      <p:sp>
        <p:nvSpPr>
          <p:cNvPr id="3" name="Content Placeholder 2"/>
          <p:cNvSpPr>
            <a:spLocks noGrp="1"/>
          </p:cNvSpPr>
          <p:nvPr>
            <p:ph idx="1"/>
          </p:nvPr>
        </p:nvSpPr>
        <p:spPr>
          <a:xfrm>
            <a:off x="228600" y="1981200"/>
            <a:ext cx="8610600" cy="4876800"/>
          </a:xfrm>
        </p:spPr>
        <p:txBody>
          <a:bodyPr>
            <a:normAutofit/>
          </a:bodyPr>
          <a:lstStyle/>
          <a:p>
            <a:pPr>
              <a:spcAft>
                <a:spcPts val="1800"/>
              </a:spcAft>
            </a:pPr>
            <a:r>
              <a:rPr lang="en-US" sz="2000" dirty="0" smtClean="0"/>
              <a:t>Though it is the tail that make comets famous, most do not have tails. Only comets which have ventured from the Kuiper Belt or Oort Cloud into the inner solar system, heated by the Sun, develop tails.</a:t>
            </a:r>
          </a:p>
          <a:p>
            <a:pPr>
              <a:spcAft>
                <a:spcPts val="1800"/>
              </a:spcAft>
            </a:pPr>
            <a:r>
              <a:rPr lang="en-US" sz="2000" dirty="0" smtClean="0"/>
              <a:t>Far from the Sun, comets are completely frozen. As they plunge into warmer areas of the solar system their ice sublimates into gas.</a:t>
            </a:r>
          </a:p>
          <a:p>
            <a:pPr>
              <a:spcAft>
                <a:spcPts val="1800"/>
              </a:spcAft>
            </a:pPr>
            <a:r>
              <a:rPr lang="en-US" sz="2000" dirty="0" smtClean="0"/>
              <a:t>Some of this gas carries away dust material with it.</a:t>
            </a:r>
          </a:p>
          <a:p>
            <a:pPr>
              <a:spcAft>
                <a:spcPts val="1800"/>
              </a:spcAft>
            </a:pPr>
            <a:r>
              <a:rPr lang="en-US" sz="2000" dirty="0" smtClean="0"/>
              <a:t>The gas and the dust together create an atmosphere around the comet called a “coma”.</a:t>
            </a:r>
          </a:p>
          <a:p>
            <a:pPr>
              <a:spcAft>
                <a:spcPts val="1800"/>
              </a:spcAft>
            </a:pPr>
            <a:r>
              <a:rPr lang="en-US" sz="2000" dirty="0" smtClean="0"/>
              <a:t>The part of the coma that is pushed away from the Sun form the tails of the comet.</a:t>
            </a:r>
            <a:endParaRPr lang="en-U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8763000" cy="1069848"/>
          </a:xfrm>
        </p:spPr>
        <p:txBody>
          <a:bodyPr>
            <a:normAutofit fontScale="90000"/>
          </a:bodyPr>
          <a:lstStyle/>
          <a:p>
            <a:r>
              <a:rPr lang="en-US" dirty="0" smtClean="0"/>
              <a:t>Comets have two tails: a plasma tail and a dust tail.</a:t>
            </a:r>
            <a:endParaRPr lang="en-US" dirty="0" smtClean="0"/>
          </a:p>
        </p:txBody>
      </p:sp>
      <p:sp>
        <p:nvSpPr>
          <p:cNvPr id="4" name="Text Placeholder 3"/>
          <p:cNvSpPr>
            <a:spLocks noGrp="1"/>
          </p:cNvSpPr>
          <p:nvPr>
            <p:ph type="body" idx="1"/>
          </p:nvPr>
        </p:nvSpPr>
        <p:spPr/>
        <p:txBody>
          <a:bodyPr/>
          <a:lstStyle/>
          <a:p>
            <a:pPr algn="ctr"/>
            <a:r>
              <a:rPr lang="en-US" dirty="0" smtClean="0"/>
              <a:t>Plasma Tail</a:t>
            </a:r>
            <a:endParaRPr lang="en-US" dirty="0"/>
          </a:p>
        </p:txBody>
      </p:sp>
      <p:sp>
        <p:nvSpPr>
          <p:cNvPr id="5" name="Text Placeholder 4"/>
          <p:cNvSpPr>
            <a:spLocks noGrp="1"/>
          </p:cNvSpPr>
          <p:nvPr>
            <p:ph type="body" sz="half" idx="3"/>
          </p:nvPr>
        </p:nvSpPr>
        <p:spPr/>
        <p:txBody>
          <a:bodyPr/>
          <a:lstStyle/>
          <a:p>
            <a:pPr algn="ctr"/>
            <a:r>
              <a:rPr lang="en-US" dirty="0" smtClean="0"/>
              <a:t>Dust Tail</a:t>
            </a:r>
            <a:endParaRPr lang="en-US" dirty="0"/>
          </a:p>
        </p:txBody>
      </p:sp>
      <p:sp>
        <p:nvSpPr>
          <p:cNvPr id="3" name="Content Placeholder 2"/>
          <p:cNvSpPr>
            <a:spLocks noGrp="1"/>
          </p:cNvSpPr>
          <p:nvPr>
            <p:ph sz="quarter" idx="2"/>
          </p:nvPr>
        </p:nvSpPr>
        <p:spPr/>
        <p:txBody>
          <a:bodyPr>
            <a:normAutofit/>
          </a:bodyPr>
          <a:lstStyle/>
          <a:p>
            <a:pPr>
              <a:spcAft>
                <a:spcPts val="1200"/>
              </a:spcAft>
            </a:pPr>
            <a:r>
              <a:rPr lang="en-US" sz="2000" dirty="0" smtClean="0"/>
              <a:t>Plasma tails are made of the gas escaping from the comet’s coma.</a:t>
            </a:r>
          </a:p>
          <a:p>
            <a:pPr>
              <a:spcAft>
                <a:spcPts val="1200"/>
              </a:spcAft>
            </a:pPr>
            <a:r>
              <a:rPr lang="en-US" dirty="0" smtClean="0"/>
              <a:t>The sun’s ultraviolet light ionizes this escaped gas.</a:t>
            </a:r>
          </a:p>
          <a:p>
            <a:pPr>
              <a:spcAft>
                <a:spcPts val="1200"/>
              </a:spcAft>
            </a:pPr>
            <a:r>
              <a:rPr lang="en-US" sz="2000" dirty="0" smtClean="0"/>
              <a:t>Solar wind carries this gas directly away from the Sun.</a:t>
            </a:r>
          </a:p>
          <a:p>
            <a:pPr>
              <a:spcAft>
                <a:spcPts val="1200"/>
              </a:spcAft>
            </a:pPr>
            <a:r>
              <a:rPr lang="en-US" dirty="0" smtClean="0"/>
              <a:t>Therefore, the plasma tail always points directly away from the Sun.</a:t>
            </a:r>
            <a:endParaRPr lang="en-US" sz="2000" dirty="0"/>
          </a:p>
        </p:txBody>
      </p:sp>
      <p:sp>
        <p:nvSpPr>
          <p:cNvPr id="6" name="Content Placeholder 5"/>
          <p:cNvSpPr>
            <a:spLocks noGrp="1"/>
          </p:cNvSpPr>
          <p:nvPr>
            <p:ph sz="quarter" idx="4"/>
          </p:nvPr>
        </p:nvSpPr>
        <p:spPr/>
        <p:txBody>
          <a:bodyPr>
            <a:normAutofit lnSpcReduction="10000"/>
          </a:bodyPr>
          <a:lstStyle/>
          <a:p>
            <a:pPr>
              <a:spcAft>
                <a:spcPts val="1200"/>
              </a:spcAft>
            </a:pPr>
            <a:r>
              <a:rPr lang="en-US" dirty="0" smtClean="0"/>
              <a:t>Dust tails are made of the dust escaping with gas from the comet’s coma.</a:t>
            </a:r>
          </a:p>
          <a:p>
            <a:pPr>
              <a:spcAft>
                <a:spcPts val="1200"/>
              </a:spcAft>
            </a:pPr>
            <a:r>
              <a:rPr lang="en-US" dirty="0" smtClean="0"/>
              <a:t>Solar wind has no affect on the dust. It is instead carried away from the comet by radiation pressure (pressure exerted by actual photons of light).</a:t>
            </a:r>
          </a:p>
          <a:p>
            <a:pPr>
              <a:spcAft>
                <a:spcPts val="1200"/>
              </a:spcAft>
            </a:pPr>
            <a:r>
              <a:rPr lang="en-US" dirty="0" smtClean="0"/>
              <a:t>The dust tail points somewhat away from the Sun, but is curved due to the trajectory of the comet.</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8229600" cy="1066800"/>
          </a:xfrm>
        </p:spPr>
        <p:txBody>
          <a:bodyPr/>
          <a:lstStyle/>
          <a:p>
            <a:r>
              <a:rPr lang="en-US" dirty="0" smtClean="0"/>
              <a:t>The Tale of </a:t>
            </a:r>
            <a:r>
              <a:rPr lang="en-US" dirty="0" smtClean="0"/>
              <a:t>Tails, cont’d.</a:t>
            </a:r>
            <a:endParaRPr lang="en-US" dirty="0"/>
          </a:p>
        </p:txBody>
      </p:sp>
      <p:sp>
        <p:nvSpPr>
          <p:cNvPr id="3" name="Content Placeholder 2"/>
          <p:cNvSpPr>
            <a:spLocks noGrp="1"/>
          </p:cNvSpPr>
          <p:nvPr>
            <p:ph idx="1"/>
          </p:nvPr>
        </p:nvSpPr>
        <p:spPr/>
        <p:txBody>
          <a:bodyPr>
            <a:normAutofit/>
          </a:bodyPr>
          <a:lstStyle/>
          <a:p>
            <a:pPr>
              <a:spcAft>
                <a:spcPts val="1200"/>
              </a:spcAft>
            </a:pPr>
            <a:r>
              <a:rPr lang="en-US" sz="2400" dirty="0" smtClean="0"/>
              <a:t>After comets swing around the Sun and begin to head back towards the outer solar system, they gradually loose their tails.</a:t>
            </a:r>
          </a:p>
          <a:p>
            <a:pPr>
              <a:spcAft>
                <a:spcPts val="1200"/>
              </a:spcAft>
            </a:pPr>
            <a:r>
              <a:rPr lang="en-US" sz="2400" dirty="0" smtClean="0"/>
              <a:t>The comet will refreeze and remain that way until its orbit brings it back close enough to the Sun to have its ice sublimate.</a:t>
            </a:r>
          </a:p>
          <a:p>
            <a:pPr>
              <a:spcAft>
                <a:spcPts val="1200"/>
              </a:spcAft>
            </a:pPr>
            <a:r>
              <a:rPr lang="en-US" sz="2400" dirty="0" smtClean="0"/>
              <a:t>After enough times of this happening, comets will have burned enough of their ice to crumble in orbit.</a:t>
            </a:r>
            <a:endParaRPr 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8229600" cy="1066800"/>
          </a:xfrm>
        </p:spPr>
        <p:txBody>
          <a:bodyPr/>
          <a:lstStyle/>
          <a:p>
            <a:r>
              <a:rPr lang="en-US" dirty="0" smtClean="0"/>
              <a:t>Diagram of a Comet’s Tail</a:t>
            </a:r>
            <a:endParaRPr lang="en-US" dirty="0"/>
          </a:p>
        </p:txBody>
      </p:sp>
      <p:pic>
        <p:nvPicPr>
          <p:cNvPr id="4" name="Content Placeholder 3" descr="8.jpg"/>
          <p:cNvPicPr>
            <a:picLocks noGrp="1" noChangeAspect="1"/>
          </p:cNvPicPr>
          <p:nvPr>
            <p:ph idx="1"/>
          </p:nvPr>
        </p:nvPicPr>
        <p:blipFill>
          <a:blip r:embed="rId2" cstate="print"/>
          <a:stretch>
            <a:fillRect/>
          </a:stretch>
        </p:blipFill>
        <p:spPr>
          <a:xfrm>
            <a:off x="1905000" y="1524000"/>
            <a:ext cx="5576888" cy="5045756"/>
          </a:xfrm>
        </p:spPr>
      </p:pic>
      <p:sp>
        <p:nvSpPr>
          <p:cNvPr id="5" name="TextBox 4"/>
          <p:cNvSpPr txBox="1"/>
          <p:nvPr/>
        </p:nvSpPr>
        <p:spPr>
          <a:xfrm>
            <a:off x="2362200" y="6596390"/>
            <a:ext cx="3733800" cy="261610"/>
          </a:xfrm>
          <a:prstGeom prst="rect">
            <a:avLst/>
          </a:prstGeom>
          <a:noFill/>
        </p:spPr>
        <p:txBody>
          <a:bodyPr wrap="square" rtlCol="0">
            <a:spAutoFit/>
          </a:bodyPr>
          <a:lstStyle/>
          <a:p>
            <a:pPr algn="r"/>
            <a:r>
              <a:rPr lang="en-US" sz="1100" dirty="0" smtClean="0">
                <a:latin typeface="Times New Roman"/>
                <a:cs typeface="Times New Roman"/>
              </a:rPr>
              <a:t>© 2009 Pearson Education, Inc. publishing as Addison-Wesley</a:t>
            </a:r>
            <a:endParaRPr lang="en-US" sz="11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8229600" cy="1066800"/>
          </a:xfrm>
        </p:spPr>
        <p:txBody>
          <a:bodyPr/>
          <a:lstStyle/>
          <a:p>
            <a:r>
              <a:rPr lang="en-US" dirty="0" smtClean="0"/>
              <a:t>A Comet’s Orbit</a:t>
            </a:r>
            <a:endParaRPr lang="en-US" dirty="0"/>
          </a:p>
        </p:txBody>
      </p:sp>
      <p:pic>
        <p:nvPicPr>
          <p:cNvPr id="4" name="Content Placeholder 3" descr="9.jpg"/>
          <p:cNvPicPr>
            <a:picLocks noGrp="1" noChangeAspect="1"/>
          </p:cNvPicPr>
          <p:nvPr>
            <p:ph idx="1"/>
          </p:nvPr>
        </p:nvPicPr>
        <p:blipFill>
          <a:blip r:embed="rId2" cstate="print"/>
          <a:stretch>
            <a:fillRect/>
          </a:stretch>
        </p:blipFill>
        <p:spPr>
          <a:xfrm>
            <a:off x="1143000" y="1600200"/>
            <a:ext cx="6705600" cy="4870494"/>
          </a:xfrm>
        </p:spPr>
      </p:pic>
      <p:sp>
        <p:nvSpPr>
          <p:cNvPr id="5" name="TextBox 4"/>
          <p:cNvSpPr txBox="1"/>
          <p:nvPr/>
        </p:nvSpPr>
        <p:spPr>
          <a:xfrm>
            <a:off x="2590800" y="6400800"/>
            <a:ext cx="3733800" cy="261610"/>
          </a:xfrm>
          <a:prstGeom prst="rect">
            <a:avLst/>
          </a:prstGeom>
          <a:noFill/>
        </p:spPr>
        <p:txBody>
          <a:bodyPr wrap="square" rtlCol="0">
            <a:spAutoFit/>
          </a:bodyPr>
          <a:lstStyle/>
          <a:p>
            <a:pPr algn="r"/>
            <a:r>
              <a:rPr lang="en-US" sz="1100" dirty="0" smtClean="0">
                <a:latin typeface="Times New Roman"/>
                <a:cs typeface="Times New Roman"/>
              </a:rPr>
              <a:t>© 2009 Pearson Education, Inc. publishing as Addison-Wesley</a:t>
            </a:r>
            <a:endParaRPr lang="en-US" sz="11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nvGraphicFramePr>
        <p:xfrm>
          <a:off x="228600" y="533400"/>
          <a:ext cx="8610600" cy="609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7772400" cy="1362075"/>
          </a:xfrm>
        </p:spPr>
        <p:txBody>
          <a:bodyPr/>
          <a:lstStyle/>
          <a:p>
            <a:r>
              <a:rPr lang="en-US" dirty="0" smtClean="0"/>
              <a:t>Asteroids</a:t>
            </a:r>
            <a:endParaRPr lang="en-US" dirty="0"/>
          </a:p>
        </p:txBody>
      </p:sp>
      <p:pic>
        <p:nvPicPr>
          <p:cNvPr id="6" name="Picture 5" descr="2.jpg"/>
          <p:cNvPicPr>
            <a:picLocks noChangeAspect="1"/>
          </p:cNvPicPr>
          <p:nvPr/>
        </p:nvPicPr>
        <p:blipFill>
          <a:blip r:embed="rId2" cstate="print"/>
          <a:stretch>
            <a:fillRect/>
          </a:stretch>
        </p:blipFill>
        <p:spPr>
          <a:xfrm>
            <a:off x="0" y="2590800"/>
            <a:ext cx="9144000" cy="3318387"/>
          </a:xfrm>
          <a:prstGeom prst="rect">
            <a:avLst/>
          </a:prstGeom>
        </p:spPr>
      </p:pic>
      <p:sp>
        <p:nvSpPr>
          <p:cNvPr id="7" name="TextBox 6"/>
          <p:cNvSpPr txBox="1"/>
          <p:nvPr/>
        </p:nvSpPr>
        <p:spPr>
          <a:xfrm>
            <a:off x="762000" y="5943600"/>
            <a:ext cx="8382000" cy="276999"/>
          </a:xfrm>
          <a:prstGeom prst="rect">
            <a:avLst/>
          </a:prstGeom>
          <a:noFill/>
        </p:spPr>
        <p:txBody>
          <a:bodyPr wrap="square" rtlCol="0">
            <a:spAutoFit/>
          </a:bodyPr>
          <a:lstStyle/>
          <a:p>
            <a:pPr algn="r"/>
            <a:r>
              <a:rPr lang="en-US" sz="1200" dirty="0" smtClean="0">
                <a:latin typeface="Times New Roman"/>
                <a:cs typeface="Times New Roman"/>
              </a:rPr>
              <a:t>© 2009 Pearson Education, Inc. publishing as Addison-Wesley</a:t>
            </a:r>
            <a:endParaRPr lang="en-US" sz="1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8229600" cy="1066800"/>
          </a:xfrm>
        </p:spPr>
        <p:txBody>
          <a:bodyPr/>
          <a:lstStyle/>
          <a:p>
            <a:r>
              <a:rPr lang="en-US" dirty="0" smtClean="0"/>
              <a:t>What is an Asteroid?</a:t>
            </a:r>
            <a:endParaRPr lang="en-US" dirty="0"/>
          </a:p>
        </p:txBody>
      </p:sp>
      <p:sp>
        <p:nvSpPr>
          <p:cNvPr id="3" name="Content Placeholder 2"/>
          <p:cNvSpPr>
            <a:spLocks noGrp="1"/>
          </p:cNvSpPr>
          <p:nvPr>
            <p:ph idx="1"/>
          </p:nvPr>
        </p:nvSpPr>
        <p:spPr/>
        <p:txBody>
          <a:bodyPr>
            <a:normAutofit fontScale="92500" lnSpcReduction="20000"/>
          </a:bodyPr>
          <a:lstStyle/>
          <a:p>
            <a:pPr marL="365125" indent="-244475">
              <a:buFont typeface="Arial" pitchFamily="34" charset="0"/>
              <a:buChar char="•"/>
            </a:pPr>
            <a:r>
              <a:rPr lang="en-US" dirty="0" smtClean="0"/>
              <a:t>An </a:t>
            </a:r>
            <a:r>
              <a:rPr lang="en-US" dirty="0" smtClean="0"/>
              <a:t>asteroid is a leftover planetesimal (building </a:t>
            </a:r>
            <a:r>
              <a:rPr lang="en-US" dirty="0" smtClean="0"/>
              <a:t>block of a planet) </a:t>
            </a:r>
            <a:r>
              <a:rPr lang="en-US" dirty="0" smtClean="0"/>
              <a:t>that never managed to be incorporated into a planet.</a:t>
            </a:r>
          </a:p>
          <a:p>
            <a:pPr>
              <a:buNone/>
            </a:pPr>
            <a:endParaRPr lang="en-US" dirty="0" smtClean="0"/>
          </a:p>
          <a:p>
            <a:pPr>
              <a:buFont typeface="Arial" pitchFamily="34" charset="0"/>
              <a:buChar char="•"/>
            </a:pPr>
            <a:r>
              <a:rPr lang="en-US" dirty="0" smtClean="0"/>
              <a:t>Most are not spherical because they are too small for gravity to effectively reshape them</a:t>
            </a:r>
            <a:r>
              <a:rPr lang="en-US" dirty="0" smtClean="0"/>
              <a:t>.</a:t>
            </a:r>
          </a:p>
          <a:p>
            <a:pPr>
              <a:buFont typeface="Arial" pitchFamily="34" charset="0"/>
              <a:buChar char="•"/>
            </a:pPr>
            <a:endParaRPr lang="en-US" dirty="0" smtClean="0"/>
          </a:p>
          <a:p>
            <a:pPr>
              <a:buFont typeface="Arial" pitchFamily="34" charset="0"/>
              <a:buChar char="•"/>
            </a:pPr>
            <a:r>
              <a:rPr lang="en-US" dirty="0" smtClean="0"/>
              <a:t>The most common asteroids are 1 km. or smaller in size.</a:t>
            </a:r>
          </a:p>
          <a:p>
            <a:pPr>
              <a:buFont typeface="Arial" pitchFamily="34" charset="0"/>
              <a:buChar char="•"/>
            </a:pPr>
            <a:endParaRPr lang="en-US" dirty="0" smtClean="0"/>
          </a:p>
          <a:p>
            <a:pPr>
              <a:buFont typeface="Arial" pitchFamily="34" charset="0"/>
              <a:buChar char="•"/>
            </a:pPr>
            <a:r>
              <a:rPr lang="en-US" dirty="0" smtClean="0"/>
              <a:t>There are over 400,000 asteroids that have been recorded.</a:t>
            </a:r>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4114800" cy="877824"/>
          </a:xfrm>
        </p:spPr>
        <p:txBody>
          <a:bodyPr>
            <a:noAutofit/>
          </a:bodyPr>
          <a:lstStyle/>
          <a:p>
            <a:r>
              <a:rPr lang="en-US" sz="3600" b="0" dirty="0" smtClean="0"/>
              <a:t>The Asteroid Belt</a:t>
            </a:r>
            <a:endParaRPr lang="en-US" sz="3600" b="0" dirty="0"/>
          </a:p>
        </p:txBody>
      </p:sp>
      <p:sp>
        <p:nvSpPr>
          <p:cNvPr id="5" name="Text Placeholder 4"/>
          <p:cNvSpPr>
            <a:spLocks noGrp="1"/>
          </p:cNvSpPr>
          <p:nvPr>
            <p:ph type="body" idx="2"/>
          </p:nvPr>
        </p:nvSpPr>
        <p:spPr>
          <a:xfrm>
            <a:off x="228600" y="1600200"/>
            <a:ext cx="3810000" cy="5257800"/>
          </a:xfrm>
        </p:spPr>
        <p:txBody>
          <a:bodyPr>
            <a:normAutofit lnSpcReduction="10000"/>
          </a:bodyPr>
          <a:lstStyle/>
          <a:p>
            <a:pPr marL="120650" indent="-112713">
              <a:buFont typeface="Arial" pitchFamily="34" charset="0"/>
              <a:buChar char="•"/>
            </a:pPr>
            <a:r>
              <a:rPr lang="en-US" dirty="0" smtClean="0"/>
              <a:t> </a:t>
            </a:r>
            <a:r>
              <a:rPr lang="en-US" sz="1600" dirty="0" smtClean="0"/>
              <a:t>Asteroids reside in a section of our solar system between the orbits of Mars and Jupiter.</a:t>
            </a:r>
          </a:p>
          <a:p>
            <a:pPr marL="120650" indent="-112713">
              <a:buFont typeface="Arial" pitchFamily="34" charset="0"/>
              <a:buChar char="•"/>
            </a:pPr>
            <a:endParaRPr lang="en-US" sz="1600" dirty="0" smtClean="0"/>
          </a:p>
          <a:p>
            <a:pPr marL="120650" indent="-112713">
              <a:buFont typeface="Arial" pitchFamily="34" charset="0"/>
              <a:buChar char="•"/>
            </a:pPr>
            <a:r>
              <a:rPr lang="en-US" sz="1600" dirty="0" smtClean="0"/>
              <a:t>During the development of our solar system, these rocky </a:t>
            </a:r>
            <a:r>
              <a:rPr lang="en-US" sz="1600" dirty="0" smtClean="0"/>
              <a:t>planetesimals resided </a:t>
            </a:r>
            <a:r>
              <a:rPr lang="en-US" sz="1600" dirty="0" smtClean="0"/>
              <a:t>equally throughout the space between the Sun and what would become Jupiter. </a:t>
            </a:r>
          </a:p>
          <a:p>
            <a:pPr marL="120650" indent="-112713">
              <a:buFont typeface="Arial" pitchFamily="34" charset="0"/>
              <a:buChar char="•"/>
            </a:pPr>
            <a:endParaRPr lang="en-US" sz="1600" dirty="0" smtClean="0"/>
          </a:p>
          <a:p>
            <a:pPr marL="120650" indent="-112713">
              <a:buFont typeface="Arial" pitchFamily="34" charset="0"/>
              <a:buChar char="•"/>
            </a:pPr>
            <a:r>
              <a:rPr lang="en-US" sz="1600" dirty="0" smtClean="0"/>
              <a:t>Most were eventually enveloped into one of the four inner planets: Mercury, Venus, Earth or Mars.</a:t>
            </a:r>
          </a:p>
          <a:p>
            <a:pPr marL="120650" indent="-112713">
              <a:buFont typeface="Arial" pitchFamily="34" charset="0"/>
              <a:buChar char="•"/>
            </a:pPr>
            <a:endParaRPr lang="en-US" sz="1600" dirty="0" smtClean="0"/>
          </a:p>
          <a:p>
            <a:pPr marL="120650" indent="-112713">
              <a:buFont typeface="Arial" pitchFamily="34" charset="0"/>
              <a:buChar char="•"/>
            </a:pPr>
            <a:r>
              <a:rPr lang="en-US" sz="1600" dirty="0" smtClean="0"/>
              <a:t>However, the rocky planetesimals that resided between what became Mars and Jupiter survived. </a:t>
            </a:r>
          </a:p>
          <a:p>
            <a:pPr marL="120650" indent="-112713">
              <a:buFont typeface="Arial" pitchFamily="34" charset="0"/>
              <a:buChar char="•"/>
            </a:pPr>
            <a:endParaRPr lang="en-US" sz="1600" dirty="0" smtClean="0"/>
          </a:p>
          <a:p>
            <a:pPr marL="120650" indent="-112713">
              <a:buFont typeface="Arial" pitchFamily="34" charset="0"/>
              <a:buChar char="•"/>
            </a:pPr>
            <a:r>
              <a:rPr lang="en-US" sz="1600" dirty="0" smtClean="0"/>
              <a:t>Why were these asteroids able to escape being accreted into a planet?</a:t>
            </a:r>
          </a:p>
        </p:txBody>
      </p:sp>
      <p:pic>
        <p:nvPicPr>
          <p:cNvPr id="6" name="Content Placeholder 5" descr="3.jpg"/>
          <p:cNvPicPr>
            <a:picLocks noGrp="1" noChangeAspect="1"/>
          </p:cNvPicPr>
          <p:nvPr>
            <p:ph sz="half" idx="1"/>
          </p:nvPr>
        </p:nvPicPr>
        <p:blipFill>
          <a:blip r:embed="rId2" cstate="print"/>
          <a:stretch>
            <a:fillRect/>
          </a:stretch>
        </p:blipFill>
        <p:spPr>
          <a:xfrm>
            <a:off x="4267200" y="1391183"/>
            <a:ext cx="4776806" cy="4747679"/>
          </a:xfrm>
        </p:spPr>
      </p:pic>
      <p:sp>
        <p:nvSpPr>
          <p:cNvPr id="7" name="TextBox 6"/>
          <p:cNvSpPr txBox="1"/>
          <p:nvPr/>
        </p:nvSpPr>
        <p:spPr>
          <a:xfrm>
            <a:off x="4800600" y="6096000"/>
            <a:ext cx="3733800" cy="261610"/>
          </a:xfrm>
          <a:prstGeom prst="rect">
            <a:avLst/>
          </a:prstGeom>
          <a:noFill/>
        </p:spPr>
        <p:txBody>
          <a:bodyPr wrap="square" rtlCol="0">
            <a:spAutoFit/>
          </a:bodyPr>
          <a:lstStyle/>
          <a:p>
            <a:pPr algn="r"/>
            <a:r>
              <a:rPr lang="en-US" sz="1100" dirty="0" smtClean="0">
                <a:latin typeface="Times New Roman"/>
                <a:cs typeface="Times New Roman"/>
              </a:rPr>
              <a:t>© 2009 Pearson Education, Inc. publishing as Addison-Wesley</a:t>
            </a:r>
            <a:endParaRPr lang="en-US" sz="11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8229600" cy="1066800"/>
          </a:xfrm>
        </p:spPr>
        <p:txBody>
          <a:bodyPr>
            <a:normAutofit fontScale="90000"/>
          </a:bodyPr>
          <a:lstStyle/>
          <a:p>
            <a:r>
              <a:rPr lang="en-US" dirty="0" smtClean="0"/>
              <a:t>How Jupiter Affects the Asteroid Belt</a:t>
            </a:r>
            <a:endParaRPr lang="en-US" dirty="0"/>
          </a:p>
        </p:txBody>
      </p:sp>
      <p:sp>
        <p:nvSpPr>
          <p:cNvPr id="3" name="Content Placeholder 2"/>
          <p:cNvSpPr>
            <a:spLocks noGrp="1"/>
          </p:cNvSpPr>
          <p:nvPr>
            <p:ph idx="1"/>
          </p:nvPr>
        </p:nvSpPr>
        <p:spPr>
          <a:xfrm>
            <a:off x="0" y="1524000"/>
            <a:ext cx="9144000" cy="646176"/>
          </a:xfrm>
        </p:spPr>
        <p:txBody>
          <a:bodyPr>
            <a:normAutofit/>
          </a:bodyPr>
          <a:lstStyle/>
          <a:p>
            <a:pPr marL="15875" indent="-15875" algn="ctr">
              <a:buNone/>
            </a:pPr>
            <a:r>
              <a:rPr lang="en-US" sz="1600" dirty="0" smtClean="0">
                <a:solidFill>
                  <a:schemeClr val="accent2"/>
                </a:solidFill>
                <a:latin typeface="+mj-lt"/>
              </a:rPr>
              <a:t>Jupiter’s gravity is the reason that the planetesimals in The Asteroid Belt did not become a fifth rocky planet.</a:t>
            </a:r>
            <a:endParaRPr lang="en-US" sz="1600" dirty="0">
              <a:solidFill>
                <a:schemeClr val="accent2"/>
              </a:solidFill>
              <a:latin typeface="+mj-lt"/>
            </a:endParaRPr>
          </a:p>
        </p:txBody>
      </p:sp>
      <p:sp>
        <p:nvSpPr>
          <p:cNvPr id="4" name="TextBox 3"/>
          <p:cNvSpPr txBox="1"/>
          <p:nvPr/>
        </p:nvSpPr>
        <p:spPr>
          <a:xfrm>
            <a:off x="228600" y="2438400"/>
            <a:ext cx="8458200" cy="3970318"/>
          </a:xfrm>
          <a:prstGeom prst="rect">
            <a:avLst/>
          </a:prstGeom>
          <a:noFill/>
        </p:spPr>
        <p:txBody>
          <a:bodyPr wrap="square" rtlCol="0">
            <a:spAutoFit/>
          </a:bodyPr>
          <a:lstStyle/>
          <a:p>
            <a:r>
              <a:rPr lang="en-US" i="1" dirty="0" smtClean="0"/>
              <a:t>Orbital Resonance</a:t>
            </a:r>
            <a:r>
              <a:rPr lang="en-US" dirty="0" smtClean="0"/>
              <a:t> occurs when two astral objects periodically align with each other so that gravity affects them again and again in the same way.</a:t>
            </a:r>
          </a:p>
          <a:p>
            <a:endParaRPr lang="en-US" i="1" dirty="0" smtClean="0"/>
          </a:p>
          <a:p>
            <a:r>
              <a:rPr lang="en-US" dirty="0" smtClean="0"/>
              <a:t>What does this mean for asteroids?</a:t>
            </a:r>
          </a:p>
          <a:p>
            <a:endParaRPr lang="en-US" dirty="0" smtClean="0"/>
          </a:p>
          <a:p>
            <a:r>
              <a:rPr lang="en-US" dirty="0" smtClean="0"/>
              <a:t>Jupiter has a 12-year orbit and asteroids that have orbits which are fractions of Jupiter’s orbit (6 yrs, 3 yrs, etc.) periodically align with Jupiter and are affected by its gravity. </a:t>
            </a:r>
          </a:p>
          <a:p>
            <a:endParaRPr lang="en-US" dirty="0" smtClean="0"/>
          </a:p>
          <a:p>
            <a:r>
              <a:rPr lang="en-US" dirty="0" smtClean="0"/>
              <a:t>These asteroids are slowly nudged around in their orbit. Eventually they are nudged enough so that they are ejected out of The Asteroid Belt.</a:t>
            </a:r>
          </a:p>
          <a:p>
            <a:endParaRPr lang="en-US" dirty="0" smtClean="0"/>
          </a:p>
          <a:p>
            <a:r>
              <a:rPr lang="en-US" dirty="0" smtClean="0"/>
              <a:t>It is the periodic Orbital Resonance from Jupiter which continues to stir up the asteroids and kept them from accreting into a planet.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7772400" cy="1362075"/>
          </a:xfrm>
        </p:spPr>
        <p:txBody>
          <a:bodyPr/>
          <a:lstStyle/>
          <a:p>
            <a:r>
              <a:rPr lang="en-US" dirty="0" smtClean="0"/>
              <a:t>Meteors and Meteorites </a:t>
            </a:r>
            <a:endParaRPr lang="en-US" dirty="0"/>
          </a:p>
        </p:txBody>
      </p:sp>
      <p:pic>
        <p:nvPicPr>
          <p:cNvPr id="5" name="Picture 4" descr="perseid02_pacholka.jpg"/>
          <p:cNvPicPr>
            <a:picLocks noChangeAspect="1"/>
          </p:cNvPicPr>
          <p:nvPr/>
        </p:nvPicPr>
        <p:blipFill>
          <a:blip r:embed="rId2" cstate="print"/>
          <a:stretch>
            <a:fillRect/>
          </a:stretch>
        </p:blipFill>
        <p:spPr>
          <a:xfrm>
            <a:off x="1600200" y="2209800"/>
            <a:ext cx="5867400" cy="440055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8229600" cy="1066800"/>
          </a:xfrm>
        </p:spPr>
        <p:txBody>
          <a:bodyPr/>
          <a:lstStyle/>
          <a:p>
            <a:r>
              <a:rPr lang="en-US" dirty="0" smtClean="0"/>
              <a:t>What Are Meteors &amp; Meteorites?</a:t>
            </a:r>
            <a:endParaRPr lang="en-US" dirty="0"/>
          </a:p>
        </p:txBody>
      </p:sp>
      <p:sp>
        <p:nvSpPr>
          <p:cNvPr id="3" name="Content Placeholder 2"/>
          <p:cNvSpPr>
            <a:spLocks noGrp="1"/>
          </p:cNvSpPr>
          <p:nvPr>
            <p:ph idx="1"/>
          </p:nvPr>
        </p:nvSpPr>
        <p:spPr/>
        <p:txBody>
          <a:bodyPr>
            <a:normAutofit fontScale="92500"/>
          </a:bodyPr>
          <a:lstStyle/>
          <a:p>
            <a:r>
              <a:rPr lang="en-US" dirty="0" smtClean="0"/>
              <a:t>A meteor is technically only the flash of light caused by material entering Earth’s atmosphere and burning.</a:t>
            </a:r>
          </a:p>
          <a:p>
            <a:pPr>
              <a:buNone/>
            </a:pPr>
            <a:endParaRPr lang="en-US" dirty="0" smtClean="0"/>
          </a:p>
          <a:p>
            <a:r>
              <a:rPr lang="en-US" dirty="0" smtClean="0"/>
              <a:t>Meteorites are the meteors which were large enough to survive the atmosphere and fall to the ground.</a:t>
            </a:r>
          </a:p>
          <a:p>
            <a:pPr>
              <a:buNone/>
            </a:pPr>
            <a:endParaRPr lang="en-US" dirty="0" smtClean="0"/>
          </a:p>
          <a:p>
            <a:r>
              <a:rPr lang="en-US" dirty="0" smtClean="0"/>
              <a:t>Meteors and meteorites are pieces of asteroids that, after billions of years of orbit in The Asteroids Belt, get ejected and eventually collide with Earth.</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762000"/>
            <a:ext cx="8382000" cy="1069848"/>
          </a:xfrm>
        </p:spPr>
        <p:txBody>
          <a:bodyPr/>
          <a:lstStyle/>
          <a:p>
            <a:pPr algn="ctr"/>
            <a:r>
              <a:rPr lang="en-US" dirty="0" smtClean="0"/>
              <a:t>The Two Types of Meteorites</a:t>
            </a:r>
            <a:endParaRPr lang="en-US" dirty="0"/>
          </a:p>
        </p:txBody>
      </p:sp>
      <p:sp>
        <p:nvSpPr>
          <p:cNvPr id="5" name="Text Placeholder 4"/>
          <p:cNvSpPr>
            <a:spLocks noGrp="1"/>
          </p:cNvSpPr>
          <p:nvPr>
            <p:ph type="body" idx="1"/>
          </p:nvPr>
        </p:nvSpPr>
        <p:spPr>
          <a:xfrm>
            <a:off x="381000" y="2362200"/>
            <a:ext cx="4041648" cy="457200"/>
          </a:xfrm>
        </p:spPr>
        <p:txBody>
          <a:bodyPr/>
          <a:lstStyle/>
          <a:p>
            <a:pPr algn="ctr"/>
            <a:r>
              <a:rPr lang="en-US" dirty="0" smtClean="0"/>
              <a:t>Primitive</a:t>
            </a:r>
            <a:endParaRPr lang="en-US" dirty="0"/>
          </a:p>
        </p:txBody>
      </p:sp>
      <p:sp>
        <p:nvSpPr>
          <p:cNvPr id="7" name="Text Placeholder 6"/>
          <p:cNvSpPr>
            <a:spLocks noGrp="1"/>
          </p:cNvSpPr>
          <p:nvPr>
            <p:ph type="body" sz="half" idx="3"/>
          </p:nvPr>
        </p:nvSpPr>
        <p:spPr>
          <a:xfrm>
            <a:off x="4800600" y="2362200"/>
            <a:ext cx="4041775" cy="457200"/>
          </a:xfrm>
        </p:spPr>
        <p:txBody>
          <a:bodyPr/>
          <a:lstStyle/>
          <a:p>
            <a:pPr algn="ctr"/>
            <a:r>
              <a:rPr lang="en-US" dirty="0" smtClean="0"/>
              <a:t>Processed</a:t>
            </a:r>
            <a:endParaRPr lang="en-US" dirty="0"/>
          </a:p>
        </p:txBody>
      </p:sp>
      <p:sp>
        <p:nvSpPr>
          <p:cNvPr id="6" name="Content Placeholder 5"/>
          <p:cNvSpPr>
            <a:spLocks noGrp="1"/>
          </p:cNvSpPr>
          <p:nvPr>
            <p:ph sz="quarter" idx="2"/>
          </p:nvPr>
        </p:nvSpPr>
        <p:spPr>
          <a:xfrm>
            <a:off x="381000" y="3200400"/>
            <a:ext cx="4041648" cy="3200400"/>
          </a:xfrm>
        </p:spPr>
        <p:txBody>
          <a:bodyPr>
            <a:normAutofit/>
          </a:bodyPr>
          <a:lstStyle/>
          <a:p>
            <a:pPr>
              <a:spcAft>
                <a:spcPts val="600"/>
              </a:spcAft>
            </a:pPr>
            <a:r>
              <a:rPr lang="en-US" dirty="0" smtClean="0"/>
              <a:t>A mixture of rock and metal.</a:t>
            </a:r>
          </a:p>
          <a:p>
            <a:pPr>
              <a:spcAft>
                <a:spcPts val="600"/>
              </a:spcAft>
            </a:pPr>
            <a:r>
              <a:rPr lang="en-US" dirty="0" smtClean="0"/>
              <a:t>Sometimes contain carbon compounds.</a:t>
            </a:r>
          </a:p>
          <a:p>
            <a:pPr>
              <a:spcAft>
                <a:spcPts val="600"/>
              </a:spcAft>
            </a:pPr>
            <a:r>
              <a:rPr lang="en-US" dirty="0" smtClean="0"/>
              <a:t>Through carbon-dating they are estimated to be 4.6 billion years old, making them virtually unchanged since they formed at the birth of the solar system.</a:t>
            </a:r>
            <a:endParaRPr lang="en-US" dirty="0"/>
          </a:p>
        </p:txBody>
      </p:sp>
      <p:sp>
        <p:nvSpPr>
          <p:cNvPr id="8" name="Content Placeholder 7"/>
          <p:cNvSpPr>
            <a:spLocks noGrp="1"/>
          </p:cNvSpPr>
          <p:nvPr>
            <p:ph sz="quarter" idx="4"/>
          </p:nvPr>
        </p:nvSpPr>
        <p:spPr>
          <a:xfrm>
            <a:off x="4724400" y="3200400"/>
            <a:ext cx="4041775" cy="3657600"/>
          </a:xfrm>
        </p:spPr>
        <p:txBody>
          <a:bodyPr>
            <a:normAutofit/>
          </a:bodyPr>
          <a:lstStyle/>
          <a:p>
            <a:pPr>
              <a:spcAft>
                <a:spcPts val="600"/>
              </a:spcAft>
            </a:pPr>
            <a:r>
              <a:rPr lang="en-US" dirty="0" smtClean="0"/>
              <a:t>Pieces of large asteroids which were large enough to form core-mantle-crust structures like the terrestrial planets.</a:t>
            </a:r>
          </a:p>
          <a:p>
            <a:pPr>
              <a:spcAft>
                <a:spcPts val="600"/>
              </a:spcAft>
            </a:pPr>
            <a:r>
              <a:rPr lang="en-US" dirty="0" smtClean="0"/>
              <a:t>Those made of iron came from the shattered cores of asteroids.</a:t>
            </a:r>
          </a:p>
          <a:p>
            <a:pPr>
              <a:spcAft>
                <a:spcPts val="600"/>
              </a:spcAft>
            </a:pPr>
            <a:r>
              <a:rPr lang="en-US" dirty="0" smtClean="0"/>
              <a:t>Those  which are rocky broke from the crust or mantle of the asteroid.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1143000"/>
            <a:ext cx="8229600" cy="1295400"/>
          </a:xfrm>
        </p:spPr>
        <p:txBody>
          <a:bodyPr>
            <a:noAutofit/>
          </a:bodyPr>
          <a:lstStyle/>
          <a:p>
            <a:r>
              <a:rPr lang="en-US" sz="2400" dirty="0" smtClean="0"/>
              <a:t>Since Primitive Meteorites are virtually unchanged since forming, they teach us how the first material condensed in the early solar system.</a:t>
            </a:r>
            <a:br>
              <a:rPr lang="en-US" sz="2400" dirty="0" smtClean="0"/>
            </a:br>
            <a:endParaRPr lang="en-US" sz="2400" dirty="0"/>
          </a:p>
        </p:txBody>
      </p:sp>
      <p:pic>
        <p:nvPicPr>
          <p:cNvPr id="17" name="Content Placeholder 16" descr="4.jpg"/>
          <p:cNvPicPr>
            <a:picLocks noGrp="1" noChangeAspect="1"/>
          </p:cNvPicPr>
          <p:nvPr>
            <p:ph sz="half" idx="2"/>
          </p:nvPr>
        </p:nvPicPr>
        <p:blipFill>
          <a:blip r:embed="rId2" cstate="print"/>
          <a:stretch>
            <a:fillRect/>
          </a:stretch>
        </p:blipFill>
        <p:spPr>
          <a:xfrm>
            <a:off x="4648200" y="3023026"/>
            <a:ext cx="4038600" cy="2978885"/>
          </a:xfrm>
        </p:spPr>
      </p:pic>
      <p:sp>
        <p:nvSpPr>
          <p:cNvPr id="16" name="Content Placeholder 15"/>
          <p:cNvSpPr>
            <a:spLocks noGrp="1"/>
          </p:cNvSpPr>
          <p:nvPr>
            <p:ph sz="half" idx="1"/>
          </p:nvPr>
        </p:nvSpPr>
        <p:spPr>
          <a:xfrm>
            <a:off x="457200" y="2971800"/>
            <a:ext cx="4038600" cy="3313176"/>
          </a:xfrm>
        </p:spPr>
        <p:txBody>
          <a:bodyPr>
            <a:normAutofit fontScale="92500" lnSpcReduction="10000"/>
          </a:bodyPr>
          <a:lstStyle/>
          <a:p>
            <a:r>
              <a:rPr lang="en-US" dirty="0" smtClean="0"/>
              <a:t>Those made mostly of rocky material formed in area now known as The Asteroid </a:t>
            </a:r>
            <a:r>
              <a:rPr lang="en-US" dirty="0" smtClean="0"/>
              <a:t>Belt or closer to the Sun (but those asteroids were accreted into planets).</a:t>
            </a:r>
            <a:endParaRPr lang="en-US" dirty="0" smtClean="0"/>
          </a:p>
          <a:p>
            <a:endParaRPr lang="en-US" dirty="0" smtClean="0"/>
          </a:p>
          <a:p>
            <a:r>
              <a:rPr lang="en-US" dirty="0" smtClean="0"/>
              <a:t>Those made of rock and carbon compounds formed in the outer regions of the solar system, where it was cold enough for carbon compounds to condense.</a:t>
            </a:r>
          </a:p>
          <a:p>
            <a:endParaRPr lang="en-US" dirty="0"/>
          </a:p>
        </p:txBody>
      </p:sp>
      <p:sp>
        <p:nvSpPr>
          <p:cNvPr id="18" name="TextBox 17"/>
          <p:cNvSpPr txBox="1"/>
          <p:nvPr/>
        </p:nvSpPr>
        <p:spPr>
          <a:xfrm>
            <a:off x="4800600" y="5943600"/>
            <a:ext cx="3733800" cy="261610"/>
          </a:xfrm>
          <a:prstGeom prst="rect">
            <a:avLst/>
          </a:prstGeom>
          <a:noFill/>
        </p:spPr>
        <p:txBody>
          <a:bodyPr wrap="square" rtlCol="0">
            <a:spAutoFit/>
          </a:bodyPr>
          <a:lstStyle/>
          <a:p>
            <a:pPr algn="r"/>
            <a:r>
              <a:rPr lang="en-US" sz="1100" dirty="0" smtClean="0">
                <a:latin typeface="Times New Roman"/>
                <a:cs typeface="Times New Roman"/>
              </a:rPr>
              <a:t>© 2009 Pearson Education, Inc. publishing as Addison-Wesley</a:t>
            </a:r>
            <a:endParaRPr lang="en-US" sz="11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233</TotalTime>
  <Words>1278</Words>
  <Application>Microsoft Office PowerPoint</Application>
  <PresentationFormat>On-screen Show (4:3)</PresentationFormat>
  <Paragraphs>113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Urban</vt:lpstr>
      <vt:lpstr>Asteroids &amp; Comets</vt:lpstr>
      <vt:lpstr>Asteroids</vt:lpstr>
      <vt:lpstr>What is an Asteroid?</vt:lpstr>
      <vt:lpstr>The Asteroid Belt</vt:lpstr>
      <vt:lpstr>How Jupiter Affects the Asteroid Belt</vt:lpstr>
      <vt:lpstr>Meteors and Meteorites </vt:lpstr>
      <vt:lpstr>What Are Meteors &amp; Meteorites?</vt:lpstr>
      <vt:lpstr>The Two Types of Meteorites</vt:lpstr>
      <vt:lpstr>Since Primitive Meteorites are virtually unchanged since forming, they teach us how the first material condensed in the early solar system. </vt:lpstr>
      <vt:lpstr>Processed Meteorites tell us what very large asteroids are like inside.</vt:lpstr>
      <vt:lpstr>Comets</vt:lpstr>
      <vt:lpstr>What is a Comet?</vt:lpstr>
      <vt:lpstr>The Kuiper Belt &amp; Oort Cloud</vt:lpstr>
      <vt:lpstr>The Tale of Tails</vt:lpstr>
      <vt:lpstr>Comets have two tails: a plasma tail and a dust tail.</vt:lpstr>
      <vt:lpstr>The Tale of Tails, cont’d.</vt:lpstr>
      <vt:lpstr>Diagram of a Comet’s Tail</vt:lpstr>
      <vt:lpstr>A Comet’s Orbit</vt:lpstr>
      <vt:lpstr>Slide 19</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Asteroids &amp; comets</dc:title>
  <dc:creator>Anna Bryn Deakins</dc:creator>
  <cp:lastModifiedBy>Anna Bryn Deakins</cp:lastModifiedBy>
  <cp:revision>128</cp:revision>
  <dcterms:created xsi:type="dcterms:W3CDTF">2010-11-29T04:12:09Z</dcterms:created>
  <dcterms:modified xsi:type="dcterms:W3CDTF">2010-12-11T20:59:49Z</dcterms:modified>
</cp:coreProperties>
</file>